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7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1" r:id="rId15"/>
    <p:sldId id="285" r:id="rId16"/>
    <p:sldId id="284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2" r:id="rId25"/>
    <p:sldId id="281" r:id="rId2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4" autoAdjust="0"/>
    <p:restoredTop sz="94660"/>
  </p:normalViewPr>
  <p:slideViewPr>
    <p:cSldViewPr>
      <p:cViewPr varScale="1">
        <p:scale>
          <a:sx n="45" d="100"/>
          <a:sy n="45" d="100"/>
        </p:scale>
        <p:origin x="-117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B3DE1-4CBD-48E6-A70C-9DCE7922362C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3E3B4-BCE6-43E8-BCE5-E0EE22F7E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439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EC8C-FEDC-4E0A-908A-0125C516E105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A27F-F9BB-445E-8B68-FFA8843C7BB9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83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5970-C795-4D67-A2DD-EB4B23942693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78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E4DC-E35A-421C-8AEA-B17EBCF021C3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03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93EE-A9D5-4AFC-94E1-354B6F2A0F1A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78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400D-5A30-484A-9183-3A85D31A9A9B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01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CD27-5B9E-476D-B392-61908A5B2B24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0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7B89-AD81-4273-B534-659665444DDF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66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3AB3-7177-40D5-B7AE-5624FA8C035A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3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CB16-6ABF-47AE-9AA2-AC6A4E41E7EE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1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D1CB-659D-4490-BA61-D884B3A957B1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6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BCCD0-4C1B-49AA-A29A-5A9D3952C5F4}" type="datetime1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C6144-C1F1-4CFC-97CB-1B373F16F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62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6550" y="692696"/>
            <a:ext cx="7200800" cy="864096"/>
          </a:xfrm>
        </p:spPr>
        <p:txBody>
          <a:bodyPr>
            <a:normAutofit/>
          </a:bodyPr>
          <a:lstStyle/>
          <a:p>
            <a:r>
              <a:rPr kumimoji="1" lang="ja-JP" altLang="en-US" u="sng" dirty="0" smtClean="0"/>
              <a:t>講演題目：ローコスト旅行術</a:t>
            </a:r>
            <a:endParaRPr kumimoji="1" lang="ja-JP" altLang="en-US" u="sng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516" y="2168336"/>
            <a:ext cx="4464869" cy="279506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017144" y="5485741"/>
            <a:ext cx="5213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/>
              <a:t>講演者：伊藤一歩 こと 伊藤高明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3656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5256584" cy="850106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A</a:t>
            </a:r>
            <a:r>
              <a:rPr kumimoji="1" lang="ja-JP" altLang="en-US" u="sng" dirty="0" smtClean="0"/>
              <a:t>　：　台　北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549552"/>
              </p:ext>
            </p:extLst>
          </p:nvPr>
        </p:nvGraphicFramePr>
        <p:xfrm>
          <a:off x="457200" y="1600200"/>
          <a:ext cx="8229600" cy="36957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57400"/>
                <a:gridCol w="1769368"/>
                <a:gridCol w="2232248"/>
                <a:gridCol w="2170584"/>
              </a:tblGrid>
              <a:tr h="49537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宿泊施設名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部屋タイプ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料金（１泊、日本円）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13346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ソースタイリッシュ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３</a:t>
                      </a:r>
                      <a:r>
                        <a:rPr kumimoji="1" lang="en-US" altLang="ja-JP" b="1" dirty="0" smtClean="0"/>
                        <a:t>S</a:t>
                      </a:r>
                      <a:r>
                        <a:rPr kumimoji="1" lang="ja-JP" altLang="en-US" b="1" dirty="0" smtClean="0"/>
                        <a:t>イン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スタンダード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シングル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平日：約２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４００円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金土：約３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部屋の広さ：５㎡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95374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スタンダード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ダブル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平日：約３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５００円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金土：約５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２００円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495374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ポッシュパッカー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ホテル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シングル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平日：約３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７００円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金土：約５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５００円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495374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スペースイン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共同ドミトリー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（２段ベッド）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平日：約１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４００円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金土：約２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早割４５％割引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３９％割引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95374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ピローホステル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共同ドミトリー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（２段ベッド）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平日：約１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１００円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金土：約１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７００円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0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192688" cy="778098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A</a:t>
            </a:r>
            <a:r>
              <a:rPr kumimoji="1" lang="ja-JP" altLang="en-US" u="sng" dirty="0" smtClean="0"/>
              <a:t>　：　ソ　ウ　ル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690312"/>
              </p:ext>
            </p:extLst>
          </p:nvPr>
        </p:nvGraphicFramePr>
        <p:xfrm>
          <a:off x="457200" y="1600200"/>
          <a:ext cx="8229600" cy="3571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8576"/>
                <a:gridCol w="1872208"/>
                <a:gridCol w="2201416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宿泊施設名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部屋タイプ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料金（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泊、日本円）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ルックホーム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シングル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平日：約４３００円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金土：約５３００円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朝食付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朝食付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２４ゲストハウス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シングル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平日：約４８００円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金土：約５３００円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４１％割引 朝食付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４１％割引 朝食付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1012 </a:t>
                      </a:r>
                      <a:r>
                        <a:rPr kumimoji="1" lang="ja-JP" altLang="en-US" b="1" dirty="0" smtClean="0"/>
                        <a:t>ハウス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クラシックツイン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平日：約４３００円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金土：約４３００円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朝食付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朝食付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明洞グッドステイ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共同ドミトリー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（２段ベッド）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平日：約２５００円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金土：約３４００円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朝食付</a:t>
                      </a:r>
                    </a:p>
                    <a:p>
                      <a:r>
                        <a:rPr kumimoji="1" lang="ja-JP" altLang="en-US" b="1" dirty="0" smtClean="0"/>
                        <a:t>朝食付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ドリームハウス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共同ドミトリー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（２段ベッド）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平日：約２２００円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金土：約２４００円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朝食付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朝食付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42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5696" y="404664"/>
            <a:ext cx="5472608" cy="850106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A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:</a:t>
            </a:r>
            <a:r>
              <a:rPr kumimoji="1" lang="ja-JP" altLang="en-US" u="sng" dirty="0" smtClean="0"/>
              <a:t>　京　都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721371"/>
              </p:ext>
            </p:extLst>
          </p:nvPr>
        </p:nvGraphicFramePr>
        <p:xfrm>
          <a:off x="457200" y="1600200"/>
          <a:ext cx="8229600" cy="2836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86608"/>
                <a:gridCol w="2304256"/>
                <a:gridCol w="1800200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宿泊施設名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部屋タイプ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料金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ホステルエビ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共同ドミトリー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（</a:t>
                      </a:r>
                      <a:r>
                        <a:rPr kumimoji="1" lang="en-US" altLang="ja-JP" b="1" dirty="0" smtClean="0"/>
                        <a:t>2</a:t>
                      </a:r>
                      <a:r>
                        <a:rPr kumimoji="1" lang="ja-JP" altLang="en-US" b="1" dirty="0" smtClean="0"/>
                        <a:t>段ベッド）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平日：３８００円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金土：４０００円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センチュリオン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キャビン </a:t>
                      </a:r>
                      <a:r>
                        <a:rPr kumimoji="1" lang="en-US" altLang="ja-JP" b="1" dirty="0" smtClean="0"/>
                        <a:t>&amp; </a:t>
                      </a:r>
                      <a:r>
                        <a:rPr kumimoji="1" lang="ja-JP" altLang="en-US" b="1" dirty="0" smtClean="0"/>
                        <a:t>スパ京都 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スタンダード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キャビン（２段ベッド）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平日：３５００円</a:t>
                      </a:r>
                    </a:p>
                    <a:p>
                      <a:r>
                        <a:rPr kumimoji="1" lang="ja-JP" altLang="en-US" b="1" dirty="0" smtClean="0"/>
                        <a:t>金土：７０００円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２０％割引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２０％割引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ダウンタウンイン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京都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カプセルルーム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平日：１５００円</a:t>
                      </a:r>
                    </a:p>
                    <a:p>
                      <a:r>
                        <a:rPr kumimoji="1" lang="ja-JP" altLang="en-US" b="1" dirty="0" smtClean="0"/>
                        <a:t>金土：２１００円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545832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その他の</a:t>
                      </a:r>
                      <a:r>
                        <a:rPr kumimoji="1" lang="en-US" altLang="ja-JP" b="1" dirty="0" smtClean="0"/>
                        <a:t>LCA</a:t>
                      </a:r>
                      <a:r>
                        <a:rPr kumimoji="1" lang="ja-JP" altLang="en-US" b="1" dirty="0" smtClean="0"/>
                        <a:t>多数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5059407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＊推奨ホテル予約サイト：　ホテルズ・ドットコム（</a:t>
            </a:r>
            <a:r>
              <a:rPr kumimoji="1" lang="en-US" altLang="ja-JP" sz="2400" b="1" dirty="0" smtClean="0"/>
              <a:t>Hotels.com</a:t>
            </a:r>
            <a:r>
              <a:rPr kumimoji="1" lang="ja-JP" altLang="en-US" sz="2400" b="1" dirty="0" smtClean="0"/>
              <a:t>）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657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9592" y="308721"/>
            <a:ext cx="7344816" cy="960039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B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:</a:t>
            </a:r>
            <a:r>
              <a:rPr kumimoji="1" lang="ja-JP" altLang="en-US" u="sng" dirty="0" smtClean="0"/>
              <a:t>　</a:t>
            </a:r>
            <a:r>
              <a:rPr lang="ja-JP" altLang="en-US" u="sng" dirty="0" smtClean="0"/>
              <a:t>料金比較（</a:t>
            </a:r>
            <a:r>
              <a:rPr kumimoji="1" lang="ja-JP" altLang="en-US" u="sng" dirty="0" smtClean="0"/>
              <a:t>台湾）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835034"/>
              </p:ext>
            </p:extLst>
          </p:nvPr>
        </p:nvGraphicFramePr>
        <p:xfrm>
          <a:off x="540504" y="2276872"/>
          <a:ext cx="7992887" cy="30405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44415"/>
                <a:gridCol w="1368152"/>
                <a:gridCol w="1368152"/>
                <a:gridCol w="1512168"/>
              </a:tblGrid>
              <a:tr h="3600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全票料金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半票料金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所要時間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26328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国光客運高速バス（横３列シート）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５８０元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３００元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５時間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83934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阿羅哈客運バス（横２列総統シート）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７３０元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外国人</a:t>
                      </a:r>
                      <a:r>
                        <a:rPr kumimoji="1" lang="en-US" altLang="ja-JP" b="1" dirty="0" smtClean="0"/>
                        <a:t>NG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５時間</a:t>
                      </a: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和欣客運バス（横２列白金シート）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７３０元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外国人</a:t>
                      </a:r>
                      <a:r>
                        <a:rPr kumimoji="1" lang="en-US" altLang="ja-JP" b="1" dirty="0" smtClean="0"/>
                        <a:t>NG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６時間</a:t>
                      </a:r>
                    </a:p>
                  </a:txBody>
                  <a:tcPr/>
                </a:tc>
              </a:tr>
              <a:tr h="380162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高速鉄道（普通席）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４９０元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設定なし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２～２</a:t>
                      </a:r>
                      <a:r>
                        <a:rPr kumimoji="1" lang="en-US" altLang="ja-JP" b="1" dirty="0" smtClean="0"/>
                        <a:t>.</a:t>
                      </a:r>
                      <a:r>
                        <a:rPr kumimoji="1" lang="ja-JP" altLang="en-US" b="1" dirty="0" smtClean="0"/>
                        <a:t>５時間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在来線特急（自強号）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８４３元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４２２元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５時間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48300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在来線急行（莒光号）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５６０元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２８０元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７時間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1514410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台北⇔高雄の料金比較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246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200800" cy="922114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B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:</a:t>
            </a:r>
            <a:r>
              <a:rPr kumimoji="1" lang="ja-JP" altLang="en-US" u="sng" dirty="0" smtClean="0"/>
              <a:t>　料金比較（日本）</a:t>
            </a:r>
            <a:endParaRPr kumimoji="1" lang="ja-JP" altLang="en-US" u="sng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924486"/>
              </p:ext>
            </p:extLst>
          </p:nvPr>
        </p:nvGraphicFramePr>
        <p:xfrm>
          <a:off x="683568" y="2348880"/>
          <a:ext cx="7776864" cy="24242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04255"/>
                <a:gridCol w="2376264"/>
                <a:gridCol w="1440160"/>
                <a:gridCol w="1656185"/>
              </a:tblGrid>
              <a:tr h="50405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料金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所要時間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高速バス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（横４列シート）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３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７００円～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８時間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高速バス</a:t>
                      </a:r>
                    </a:p>
                    <a:p>
                      <a:r>
                        <a:rPr kumimoji="1" lang="ja-JP" altLang="en-US" b="1" dirty="0" smtClean="0"/>
                        <a:t>（横３列シート）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４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９００円（早割）～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８時間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新幹線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（普通指定席）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１４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４５０円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</a:t>
                      </a:r>
                      <a:r>
                        <a:rPr kumimoji="1" lang="en-US" altLang="ja-JP" b="1" dirty="0" smtClean="0"/>
                        <a:t>.</a:t>
                      </a:r>
                      <a:r>
                        <a:rPr kumimoji="1" lang="ja-JP" altLang="en-US" b="1" dirty="0" smtClean="0"/>
                        <a:t>５時間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1700808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/>
              <a:t>東京⇔大阪の料金比較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9791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200800" cy="778098"/>
          </a:xfrm>
        </p:spPr>
        <p:txBody>
          <a:bodyPr>
            <a:normAutofit fontScale="90000"/>
          </a:bodyPr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B</a:t>
            </a:r>
            <a:r>
              <a:rPr kumimoji="1" lang="ja-JP" altLang="en-US" u="sng" dirty="0" smtClean="0"/>
              <a:t>　：　台北・市バスの乗り方</a:t>
            </a:r>
            <a:endParaRPr kumimoji="1" lang="ja-JP" altLang="en-US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268760"/>
            <a:ext cx="7992888" cy="4176464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+mj-ea"/>
                <a:ea typeface="+mj-ea"/>
              </a:rPr>
              <a:t>まず</a:t>
            </a:r>
            <a:r>
              <a:rPr lang="ja-JP" altLang="en-US" sz="2800" b="1" dirty="0" smtClean="0">
                <a:latin typeface="+mj-ea"/>
                <a:ea typeface="+mj-ea"/>
              </a:rPr>
              <a:t>悠遊卡（</a:t>
            </a:r>
            <a:r>
              <a:rPr lang="en-US" altLang="ja-JP" sz="2800" b="1" dirty="0" smtClean="0">
                <a:latin typeface="+mj-ea"/>
                <a:ea typeface="+mj-ea"/>
              </a:rPr>
              <a:t>Easy Card</a:t>
            </a:r>
            <a:r>
              <a:rPr lang="ja-JP" altLang="en-US" sz="2800" b="1" dirty="0" smtClean="0">
                <a:latin typeface="+mj-ea"/>
                <a:ea typeface="+mj-ea"/>
              </a:rPr>
              <a:t>）をゲットする。</a:t>
            </a:r>
            <a:endParaRPr lang="en-US" altLang="ja-JP" sz="2800" b="1" dirty="0" smtClean="0">
              <a:latin typeface="+mj-ea"/>
              <a:ea typeface="+mj-ea"/>
            </a:endParaRP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endParaRPr lang="en-US" altLang="ja-JP" sz="2800" b="1" dirty="0">
              <a:latin typeface="+mj-ea"/>
              <a:ea typeface="+mj-ea"/>
            </a:endParaRPr>
          </a:p>
          <a:p>
            <a:r>
              <a:rPr lang="ja-JP" altLang="en-US" sz="2800" b="1" dirty="0">
                <a:latin typeface="+mj-ea"/>
                <a:ea typeface="+mj-ea"/>
              </a:rPr>
              <a:t>バス停で乗りたいバスが来たら、手を</a:t>
            </a:r>
            <a:r>
              <a:rPr lang="ja-JP" altLang="en-US" sz="2800" b="1" dirty="0" smtClean="0">
                <a:latin typeface="+mj-ea"/>
                <a:ea typeface="+mj-ea"/>
              </a:rPr>
              <a:t>上げる。</a:t>
            </a:r>
            <a:endParaRPr lang="ja-JP" altLang="en-US" sz="2800" b="1" dirty="0">
              <a:latin typeface="+mj-ea"/>
              <a:ea typeface="+mj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800" b="1" dirty="0" smtClean="0">
                <a:latin typeface="+mj-ea"/>
                <a:ea typeface="+mj-ea"/>
              </a:rPr>
              <a:t>　手</a:t>
            </a:r>
            <a:r>
              <a:rPr lang="ja-JP" altLang="en-US" sz="2800" b="1" dirty="0">
                <a:latin typeface="+mj-ea"/>
                <a:ea typeface="+mj-ea"/>
              </a:rPr>
              <a:t>を上げないと、バスは無情にも</a:t>
            </a:r>
            <a:r>
              <a:rPr lang="ja-JP" altLang="en-US" sz="2800" b="1" dirty="0" smtClean="0">
                <a:latin typeface="+mj-ea"/>
                <a:ea typeface="+mj-ea"/>
              </a:rPr>
              <a:t>通過</a:t>
            </a:r>
            <a:r>
              <a:rPr lang="ja-JP" altLang="en-US" sz="2800" b="1" dirty="0">
                <a:latin typeface="+mj-ea"/>
                <a:ea typeface="+mj-ea"/>
              </a:rPr>
              <a:t>する</a:t>
            </a:r>
            <a:r>
              <a:rPr lang="ja-JP" altLang="en-US" sz="2800" b="1" dirty="0" smtClean="0">
                <a:latin typeface="+mj-ea"/>
                <a:ea typeface="+mj-ea"/>
              </a:rPr>
              <a:t>。</a:t>
            </a:r>
            <a:endParaRPr lang="en-US" altLang="ja-JP" sz="2800" b="1" dirty="0" smtClean="0">
              <a:latin typeface="+mj-ea"/>
              <a:ea typeface="+mj-ea"/>
            </a:endParaRP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endParaRPr lang="ja-JP" altLang="en-US" sz="2800" b="1" dirty="0">
              <a:latin typeface="+mj-ea"/>
              <a:ea typeface="+mj-ea"/>
            </a:endParaRPr>
          </a:p>
          <a:p>
            <a:r>
              <a:rPr lang="ja-JP" altLang="en-US" sz="2800" b="1" dirty="0" smtClean="0">
                <a:latin typeface="+mj-ea"/>
                <a:ea typeface="+mj-ea"/>
              </a:rPr>
              <a:t>料金の支払いは乗車時と降車時のどちらかで、</a:t>
            </a:r>
            <a:endParaRPr lang="en-US" altLang="ja-JP" sz="28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sz="2800" b="1" dirty="0">
                <a:latin typeface="+mj-ea"/>
                <a:ea typeface="+mj-ea"/>
              </a:rPr>
              <a:t>　</a:t>
            </a:r>
            <a:r>
              <a:rPr lang="ja-JP" altLang="en-US" sz="2800" b="1" dirty="0" smtClean="0">
                <a:latin typeface="+mj-ea"/>
                <a:ea typeface="+mj-ea"/>
              </a:rPr>
              <a:t>運転手の頭上に、「上車収費」「下車収費」と表示。</a:t>
            </a:r>
            <a:endParaRPr lang="en-US" altLang="ja-JP" sz="2800" b="1" dirty="0" smtClean="0">
              <a:latin typeface="+mj-ea"/>
              <a:ea typeface="+mj-ea"/>
            </a:endParaRP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endParaRPr lang="en-US" altLang="ja-JP" sz="2800" b="1" dirty="0" smtClean="0">
              <a:latin typeface="+mj-ea"/>
              <a:ea typeface="+mj-ea"/>
            </a:endParaRPr>
          </a:p>
          <a:p>
            <a:r>
              <a:rPr lang="ja-JP" altLang="en-US" b="1" dirty="0" smtClean="0"/>
              <a:t>車内前方に次のバス停が表示され</a:t>
            </a:r>
            <a:r>
              <a:rPr lang="ja-JP" altLang="en-US" b="1" dirty="0"/>
              <a:t>る</a:t>
            </a:r>
            <a:r>
              <a:rPr lang="ja-JP" altLang="en-US" b="1" dirty="0" smtClean="0"/>
              <a:t>。</a:t>
            </a:r>
            <a:endParaRPr lang="en-US" altLang="ja-JP" b="1" dirty="0" smtClean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b="1" dirty="0" smtClean="0"/>
              <a:t>「下車鈴」を押して降車する</a:t>
            </a:r>
            <a:r>
              <a:rPr lang="ja-JP" altLang="en-US" b="1" dirty="0" smtClean="0"/>
              <a:t>。</a:t>
            </a:r>
            <a:endParaRPr lang="en-US" altLang="ja-JP" b="1" dirty="0" smtClean="0"/>
          </a:p>
          <a:p>
            <a:pPr marL="0" indent="0">
              <a:buNone/>
            </a:pPr>
            <a:endParaRPr lang="en-US" altLang="ja-JP" b="1" dirty="0" smtClean="0"/>
          </a:p>
          <a:p>
            <a:endParaRPr lang="ja-JP" altLang="en-US" b="1" dirty="0"/>
          </a:p>
          <a:p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56612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＊市バス路線サイト： 　台北市公車資訊→公車路線資訊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2698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200800" cy="994122"/>
          </a:xfrm>
        </p:spPr>
        <p:txBody>
          <a:bodyPr/>
          <a:lstStyle/>
          <a:p>
            <a:r>
              <a:rPr lang="en-US" altLang="ja-JP" u="sng" dirty="0"/>
              <a:t>L</a:t>
            </a:r>
            <a:r>
              <a:rPr lang="ja-JP" altLang="en-US" u="sng" dirty="0"/>
              <a:t>　</a:t>
            </a:r>
            <a:r>
              <a:rPr lang="en-US" altLang="ja-JP" u="sng" dirty="0"/>
              <a:t>C</a:t>
            </a:r>
            <a:r>
              <a:rPr lang="ja-JP" altLang="en-US" u="sng" dirty="0"/>
              <a:t>　</a:t>
            </a:r>
            <a:r>
              <a:rPr lang="en-US" altLang="ja-JP" u="sng" dirty="0"/>
              <a:t>C</a:t>
            </a:r>
            <a:r>
              <a:rPr lang="ja-JP" altLang="en-US" u="sng" dirty="0"/>
              <a:t>　：　メリット・デメリット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465470"/>
              </p:ext>
            </p:extLst>
          </p:nvPr>
        </p:nvGraphicFramePr>
        <p:xfrm>
          <a:off x="539552" y="1628800"/>
          <a:ext cx="8229600" cy="34171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8432"/>
                <a:gridCol w="4341168"/>
              </a:tblGrid>
              <a:tr h="648072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メリット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デメリット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725800">
                <a:tc>
                  <a:txBody>
                    <a:bodyPr/>
                    <a:lstStyle/>
                    <a:p>
                      <a:r>
                        <a:rPr kumimoji="1" lang="ja-JP" altLang="en-US" sz="2800" b="1" dirty="0" smtClean="0"/>
                        <a:t>料金が安い</a:t>
                      </a:r>
                      <a:endParaRPr kumimoji="1" lang="ja-JP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 smtClean="0"/>
                        <a:t>シートピッチが狭い</a:t>
                      </a:r>
                      <a:endParaRPr kumimoji="1" lang="ja-JP" altLang="en-US" sz="2800" b="1" dirty="0"/>
                    </a:p>
                  </a:txBody>
                  <a:tcPr/>
                </a:tc>
              </a:tr>
              <a:tr h="725800">
                <a:tc>
                  <a:txBody>
                    <a:bodyPr/>
                    <a:lstStyle/>
                    <a:p>
                      <a:r>
                        <a:rPr kumimoji="1" lang="ja-JP" altLang="en-US" sz="2800" b="1" dirty="0" smtClean="0"/>
                        <a:t>往路と復路で航空会社を変えられる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 smtClean="0"/>
                        <a:t>機内食などの機内サービス、受託手荷物が有料</a:t>
                      </a:r>
                      <a:endParaRPr kumimoji="1" lang="ja-JP" altLang="en-US" sz="2800" b="1" dirty="0"/>
                    </a:p>
                  </a:txBody>
                  <a:tcPr/>
                </a:tc>
              </a:tr>
              <a:tr h="1098376">
                <a:tc>
                  <a:txBody>
                    <a:bodyPr/>
                    <a:lstStyle/>
                    <a:p>
                      <a:r>
                        <a:rPr kumimoji="1" lang="ja-JP" altLang="en-US" sz="2800" b="1" dirty="0" smtClean="0"/>
                        <a:t>時々、破格料金の</a:t>
                      </a:r>
                      <a:endParaRPr kumimoji="1" lang="en-US" altLang="ja-JP" sz="2800" b="1" dirty="0" smtClean="0"/>
                    </a:p>
                    <a:p>
                      <a:r>
                        <a:rPr kumimoji="1" lang="ja-JP" altLang="en-US" sz="2800" b="1" dirty="0" smtClean="0"/>
                        <a:t>セールがある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 smtClean="0"/>
                        <a:t>欠航時の補償がない</a:t>
                      </a:r>
                    </a:p>
                    <a:p>
                      <a:endParaRPr kumimoji="1" lang="ja-JP" altLang="en-US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87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056784" cy="720080"/>
          </a:xfrm>
        </p:spPr>
        <p:txBody>
          <a:bodyPr>
            <a:normAutofit fontScale="90000"/>
          </a:bodyPr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：　料　金　比　較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674607"/>
              </p:ext>
            </p:extLst>
          </p:nvPr>
        </p:nvGraphicFramePr>
        <p:xfrm>
          <a:off x="467544" y="1340768"/>
          <a:ext cx="8229600" cy="47281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6488"/>
                <a:gridCol w="1440160"/>
                <a:gridCol w="1656184"/>
                <a:gridCol w="1645840"/>
                <a:gridCol w="2180928"/>
              </a:tblGrid>
              <a:tr h="47281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航空会社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路線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時期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エコノミー料金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72819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バニラエア</a:t>
                      </a:r>
                      <a:endParaRPr kumimoji="1" lang="en-US" altLang="ja-JP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成田⇔桃園</a:t>
                      </a:r>
                      <a:endParaRPr kumimoji="1" lang="en-US" altLang="ja-JP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２０１４年１０月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２４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４００円</a:t>
                      </a:r>
                      <a:endParaRPr kumimoji="1" lang="ja-JP" altLang="en-US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受託手荷物、空港税等込みの往復料金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72819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バニラエア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成田⇔桃園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２０１６年５月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２５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２００円</a:t>
                      </a:r>
                      <a:endParaRPr kumimoji="1" lang="ja-JP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472819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バニラエア</a:t>
                      </a:r>
                      <a:endParaRPr kumimoji="1" lang="en-US" altLang="ja-JP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成田⇔桃園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２０１８年１０月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３７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０００円</a:t>
                      </a:r>
                      <a:endParaRPr kumimoji="1" lang="ja-JP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472819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ピーチエア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羽田⇔桃園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２０１８年１０月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２２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４００円</a:t>
                      </a:r>
                      <a:endParaRPr kumimoji="1" lang="ja-JP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472819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エバー航空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成田⇔桃園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２０１８年１０月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３８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１００円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472819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日本航空</a:t>
                      </a:r>
                      <a:endParaRPr kumimoji="1" lang="ja-JP" alt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成田⇔桃園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２０１８年１０月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５２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キャンセル不可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72819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１２７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正規料金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72819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全日空</a:t>
                      </a:r>
                      <a:endParaRPr kumimoji="1" lang="ja-JP" alt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成田⇔桃園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２０１８年１０月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６０</a:t>
                      </a:r>
                      <a:r>
                        <a:rPr kumimoji="1" lang="en-US" altLang="ja-JP" b="1" dirty="0" smtClean="0"/>
                        <a:t>.</a:t>
                      </a:r>
                      <a:r>
                        <a:rPr kumimoji="1" lang="ja-JP" altLang="en-US" b="1" dirty="0" smtClean="0"/>
                        <a:t>４００円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キャンセル不可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72819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１３８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６００円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正規料金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7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922114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D</a:t>
            </a:r>
            <a:r>
              <a:rPr kumimoji="1" lang="ja-JP" altLang="en-US" u="sng" dirty="0" smtClean="0"/>
              <a:t>　：　台北・</a:t>
            </a:r>
            <a:r>
              <a:rPr kumimoji="1" lang="en-US" altLang="ja-JP" u="sng" dirty="0" smtClean="0"/>
              <a:t>B</a:t>
            </a:r>
            <a:r>
              <a:rPr kumimoji="1" lang="ja-JP" altLang="en-US" u="sng" dirty="0" smtClean="0"/>
              <a:t>級グルメ（１）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257865"/>
              </p:ext>
            </p:extLst>
          </p:nvPr>
        </p:nvGraphicFramePr>
        <p:xfrm>
          <a:off x="457200" y="1600200"/>
          <a:ext cx="8229602" cy="41438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34480"/>
                <a:gridCol w="1728193"/>
                <a:gridCol w="2952329"/>
                <a:gridCol w="2314600"/>
              </a:tblGrid>
              <a:tr h="24462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グルメ名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推奨店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価格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魯肉飯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今大魯肉飯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２５元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香菇排骨４０元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金峰魯肉飯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大５０元、小３０元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鶏肉飯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雙連街魯肉飯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大５０元、小３５元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魯肉飯</a:t>
                      </a:r>
                      <a:r>
                        <a:rPr kumimoji="1" lang="ja-JP" altLang="en-US" b="1" dirty="0" smtClean="0"/>
                        <a:t>小３０</a:t>
                      </a:r>
                      <a:r>
                        <a:rPr kumimoji="1" lang="zh-TW" altLang="en-US" b="1" dirty="0" smtClean="0"/>
                        <a:t>元</a:t>
                      </a:r>
                    </a:p>
                  </a:txBody>
                  <a:tcPr/>
                </a:tc>
              </a:tr>
              <a:tr h="206504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方家鶏肉飯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３０元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魯肉飯３０元</a:t>
                      </a: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油飯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雙管四神湯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大５５元、小３５元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林合發油飯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１斤９０元、半斤４５元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１斤＝６００</a:t>
                      </a:r>
                      <a:r>
                        <a:rPr kumimoji="1" lang="en-US" altLang="ja-JP" b="1" dirty="0" smtClean="0"/>
                        <a:t>G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飯糰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劉媽媽飯糰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紫米飯糰４０元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飯糰＝台湾式お握り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青島飯糰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綜合肉鬆４５元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白米、紫米選択可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45616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水餃子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來來水餃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豬肉水餃</a:t>
                      </a:r>
                      <a:r>
                        <a:rPr kumimoji="1" lang="ja-JP" altLang="en-US" b="1" dirty="0" smtClean="0"/>
                        <a:t>１０個６０元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酸辣湯中</a:t>
                      </a:r>
                      <a:r>
                        <a:rPr kumimoji="1" lang="ja-JP" altLang="en-US" b="1" dirty="0" smtClean="0"/>
                        <a:t>４５</a:t>
                      </a:r>
                      <a:r>
                        <a:rPr kumimoji="1" lang="zh-TW" altLang="en-US" b="1" dirty="0" smtClean="0"/>
                        <a:t>元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阿娥水餃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韮黄蝦仁水餃</a:t>
                      </a:r>
                      <a:r>
                        <a:rPr kumimoji="1" lang="ja-JP" altLang="en-US" b="1" dirty="0" smtClean="0"/>
                        <a:t>１０</a:t>
                      </a:r>
                      <a:r>
                        <a:rPr kumimoji="1" lang="zh-TW" altLang="en-US" b="1" dirty="0" smtClean="0"/>
                        <a:t>個</a:t>
                      </a:r>
                      <a:r>
                        <a:rPr kumimoji="1" lang="ja-JP" altLang="en-US" b="1" dirty="0" smtClean="0"/>
                        <a:t>６０</a:t>
                      </a:r>
                      <a:r>
                        <a:rPr kumimoji="1" lang="zh-TW" altLang="en-US" b="1" dirty="0" smtClean="0"/>
                        <a:t>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酸辣湯小２５元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3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0106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D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:</a:t>
            </a:r>
            <a:r>
              <a:rPr kumimoji="1" lang="ja-JP" altLang="en-US" u="sng" dirty="0" smtClean="0"/>
              <a:t>　台北・</a:t>
            </a:r>
            <a:r>
              <a:rPr lang="en-US" altLang="ja-JP" u="sng" dirty="0" smtClean="0"/>
              <a:t>B</a:t>
            </a:r>
            <a:r>
              <a:rPr lang="ja-JP" altLang="en-US" u="sng" dirty="0"/>
              <a:t>級</a:t>
            </a:r>
            <a:r>
              <a:rPr lang="ja-JP" altLang="en-US" u="sng" dirty="0" smtClean="0"/>
              <a:t>グルメ</a:t>
            </a:r>
            <a:r>
              <a:rPr kumimoji="1" lang="ja-JP" altLang="en-US" u="sng" dirty="0" smtClean="0"/>
              <a:t>（２）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876750"/>
              </p:ext>
            </p:extLst>
          </p:nvPr>
        </p:nvGraphicFramePr>
        <p:xfrm>
          <a:off x="395536" y="1628800"/>
          <a:ext cx="8229600" cy="3698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2512"/>
                <a:gridCol w="2376264"/>
                <a:gridCol w="2376264"/>
                <a:gridCol w="195456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グルメ名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推奨店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価格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牛肉麺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老牌牛肉拉麺大王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小１３０元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炸醤麺小６０元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四平街番茄牛肉麺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蕃茄牛肉麺１３０元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涼麺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（台湾冷麺）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高家涼麺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大４５元、小３０元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味噌湯１５元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454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福徳涼麺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大４０元、小３５元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味噌湯１５元</a:t>
                      </a: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麺線</a:t>
                      </a:r>
                      <a:endParaRPr kumimoji="1" lang="en-US" altLang="ja-JP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阿宗麺線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大６０元、小４５元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雙管四神湯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大５５元、小４０元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芒果牛奶冰</a:t>
                      </a:r>
                      <a:endParaRPr kumimoji="1" lang="en-US" altLang="ja-JP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冰讃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１３０元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マンゴーかき氷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黒岩黒砂糖剉冰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１００元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224512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鰻重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肥前屋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２４０元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経営者日本人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5762459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＊ どの国でも行列のできる店は、</a:t>
            </a:r>
            <a:r>
              <a:rPr lang="ja-JP" altLang="en-US" sz="2000" dirty="0"/>
              <a:t>たいてい</a:t>
            </a:r>
            <a:r>
              <a:rPr kumimoji="1" lang="ja-JP" altLang="en-US" sz="2000" dirty="0" smtClean="0"/>
              <a:t>美味しい。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2169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67744" y="548680"/>
            <a:ext cx="4320480" cy="1143000"/>
          </a:xfrm>
        </p:spPr>
        <p:txBody>
          <a:bodyPr/>
          <a:lstStyle/>
          <a:p>
            <a:r>
              <a:rPr kumimoji="1" lang="ja-JP" altLang="en-US" u="sng" dirty="0" smtClean="0"/>
              <a:t>自　己　紹　介</a:t>
            </a:r>
            <a:endParaRPr kumimoji="1" lang="ja-JP" altLang="en-US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7584" y="1988840"/>
            <a:ext cx="7632848" cy="4032448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職歴：１９７１年～２００２年 日立製作所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　　　　２００５年～２００７年 旧日本</a:t>
            </a:r>
            <a:r>
              <a:rPr lang="ja-JP" altLang="en-US" dirty="0"/>
              <a:t>サーボ</a:t>
            </a:r>
            <a:endParaRPr kumimoji="1" lang="en-US" altLang="ja-JP" dirty="0" smtClean="0"/>
          </a:p>
          <a:p>
            <a:r>
              <a:rPr lang="ja-JP" altLang="en-US" dirty="0" smtClean="0"/>
              <a:t>趣味：旅行、将棋、古典音楽鑑賞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ネットショッピング</a:t>
            </a:r>
            <a:endParaRPr lang="en-US" altLang="ja-JP" dirty="0" smtClean="0"/>
          </a:p>
          <a:p>
            <a:r>
              <a:rPr kumimoji="1" lang="ja-JP" altLang="en-US" dirty="0"/>
              <a:t>誕生</a:t>
            </a:r>
            <a:r>
              <a:rPr kumimoji="1" lang="ja-JP" altLang="en-US" dirty="0" smtClean="0"/>
              <a:t>日：７月１９日</a:t>
            </a:r>
            <a:endParaRPr kumimoji="1" lang="en-US" altLang="ja-JP" dirty="0" smtClean="0"/>
          </a:p>
          <a:p>
            <a:r>
              <a:rPr lang="ja-JP" altLang="en-US" dirty="0"/>
              <a:t>出</a:t>
            </a:r>
            <a:r>
              <a:rPr lang="ja-JP" altLang="en-US" dirty="0" smtClean="0"/>
              <a:t>生地：愛知県瀬戸市</a:t>
            </a:r>
            <a:endParaRPr lang="en-US" altLang="ja-JP" dirty="0" smtClean="0"/>
          </a:p>
          <a:p>
            <a:r>
              <a:rPr kumimoji="1" lang="ja-JP" altLang="en-US" dirty="0" smtClean="0"/>
              <a:t>特技：漢字の</a:t>
            </a:r>
            <a:r>
              <a:rPr lang="ja-JP" altLang="en-US" dirty="0"/>
              <a:t>北京</a:t>
            </a:r>
            <a:r>
              <a:rPr kumimoji="1" lang="ja-JP" altLang="en-US" dirty="0" smtClean="0"/>
              <a:t>語読み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203848" y="6385052"/>
            <a:ext cx="2895600" cy="365125"/>
          </a:xfrm>
        </p:spPr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717032"/>
            <a:ext cx="2826643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50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272808" cy="922114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D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:</a:t>
            </a:r>
            <a:r>
              <a:rPr kumimoji="1" lang="ja-JP" altLang="en-US" u="sng" dirty="0" smtClean="0"/>
              <a:t>　ソウル・</a:t>
            </a:r>
            <a:r>
              <a:rPr lang="en-US" altLang="ja-JP" u="sng" dirty="0" smtClean="0"/>
              <a:t>B</a:t>
            </a:r>
            <a:r>
              <a:rPr lang="ja-JP" altLang="en-US" u="sng" dirty="0"/>
              <a:t>級グルメ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954710"/>
              </p:ext>
            </p:extLst>
          </p:nvPr>
        </p:nvGraphicFramePr>
        <p:xfrm>
          <a:off x="467544" y="1556792"/>
          <a:ext cx="8229600" cy="41476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82552"/>
                <a:gridCol w="1933872"/>
                <a:gridCol w="2736304"/>
                <a:gridCol w="167687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グルメ名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推奨店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価格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サムギョプサル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（豚の三枚肉）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肉典食堂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１５０</a:t>
                      </a:r>
                      <a:r>
                        <a:rPr kumimoji="1" lang="en-US" altLang="ja-JP" b="1" dirty="0" smtClean="0"/>
                        <a:t>G</a:t>
                      </a:r>
                      <a:r>
                        <a:rPr kumimoji="1" lang="ja-JP" altLang="en-US" b="1" dirty="0" smtClean="0"/>
                        <a:t>１５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０００₩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注文２人分から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鳳順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１５０</a:t>
                      </a:r>
                      <a:r>
                        <a:rPr kumimoji="1" lang="en-US" altLang="ja-JP" b="1" dirty="0" smtClean="0"/>
                        <a:t>G</a:t>
                      </a:r>
                      <a:r>
                        <a:rPr kumimoji="1" lang="ja-JP" altLang="en-US" b="1" dirty="0" smtClean="0"/>
                        <a:t>１４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冷麺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乙密台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１１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０００₩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/>
                </a:tc>
              </a:tr>
              <a:tr h="388848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明洞咸興麺屋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１０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０００₩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ビビンバ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古宮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全州ビビンバ１１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０００₩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421248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全州中央会館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石焼ビビンバ１０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０００₩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ソルロンタン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（牛骨スープ）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ヌティナムチッ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９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０００₩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神州ソルロンタン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８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０００₩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キンパ</a:t>
                      </a:r>
                      <a:endParaRPr kumimoji="1" lang="en-US" altLang="ja-JP" b="1" dirty="0" smtClean="0"/>
                    </a:p>
                    <a:p>
                      <a:r>
                        <a:rPr kumimoji="1" lang="ja-JP" altLang="en-US" b="1" dirty="0" smtClean="0"/>
                        <a:t>（韓国式海苔巻）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キンパ天国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元祖キンパ１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５００₩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モニョキンパ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１人前２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５００₩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広蔵市場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13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120680" cy="864096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E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:</a:t>
            </a:r>
            <a:r>
              <a:rPr kumimoji="1" lang="ja-JP" altLang="en-US" u="sng" dirty="0" smtClean="0"/>
              <a:t>　</a:t>
            </a:r>
            <a:r>
              <a:rPr lang="ja-JP" altLang="en-US" u="sng" dirty="0" smtClean="0"/>
              <a:t>台　北　</a:t>
            </a:r>
            <a:r>
              <a:rPr kumimoji="1" lang="ja-JP" altLang="en-US" u="sng" dirty="0" smtClean="0"/>
              <a:t>（１）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219338"/>
              </p:ext>
            </p:extLst>
          </p:nvPr>
        </p:nvGraphicFramePr>
        <p:xfrm>
          <a:off x="611561" y="1700808"/>
          <a:ext cx="7920879" cy="41850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80119"/>
                <a:gridCol w="2736304"/>
                <a:gridCol w="3312368"/>
                <a:gridCol w="792088"/>
              </a:tblGrid>
              <a:tr h="43490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区分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名称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入場料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評価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34908">
                <a:tc rowSpan="9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国立故宮博物院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３５０元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✖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CN" altLang="en-US" b="1" dirty="0" smtClean="0"/>
                        <a:t>国立台湾博物館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２０元、６５歳以上平日無料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34908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国立歴史博物館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（７月から３年間休館）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〇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17748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CN" altLang="en-US" b="1" dirty="0" smtClean="0"/>
                        <a:t>国立台湾科学教育館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１００元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〇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34908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国軍歴史文物館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◎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34908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市立天文科学教育館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４０元、６５</a:t>
                      </a:r>
                      <a:r>
                        <a:rPr kumimoji="1" lang="zh-TW" altLang="en-US" b="1" dirty="0" smtClean="0"/>
                        <a:t>歳以上無料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〇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26328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CN" altLang="en-US" b="1" dirty="0" smtClean="0"/>
                        <a:t>台大医学人文博物館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〇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5718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長榮海事博物館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２００元、６５歳以上半額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◎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34908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北投温泉博物館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〇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00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048672" cy="850106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E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:</a:t>
            </a:r>
            <a:r>
              <a:rPr kumimoji="1" lang="ja-JP" altLang="en-US" u="sng" dirty="0" smtClean="0"/>
              <a:t>　台　北　（２）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028187"/>
              </p:ext>
            </p:extLst>
          </p:nvPr>
        </p:nvGraphicFramePr>
        <p:xfrm>
          <a:off x="827584" y="1700808"/>
          <a:ext cx="7571183" cy="41156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40160"/>
                <a:gridCol w="2376264"/>
                <a:gridCol w="2952328"/>
                <a:gridCol w="802431"/>
              </a:tblGrid>
              <a:tr h="44210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区分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名称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入場料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評価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42109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美術館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台北市立美術館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３０元、６５歳以上無料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〇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39918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動物園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台北市立動物園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６０元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◎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42109">
                <a:tc rowSpan="7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一般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総統府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49979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中正紀念堂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42109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忠烈祠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299674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孔子廟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42109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行天宮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283893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士林官邸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官邸正館 １００元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◎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42109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台北１０１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展望台 ５００元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22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832648" cy="875293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E</a:t>
            </a:r>
            <a:r>
              <a:rPr kumimoji="1" lang="ja-JP" altLang="en-US" u="sng" dirty="0" smtClean="0"/>
              <a:t>　：　</a:t>
            </a:r>
            <a:r>
              <a:rPr lang="ja-JP" altLang="en-US" u="sng" dirty="0" smtClean="0"/>
              <a:t>ソ　ウ　ル</a:t>
            </a:r>
            <a:endParaRPr kumimoji="1" lang="ja-JP" altLang="en-US" u="sng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822117"/>
              </p:ext>
            </p:extLst>
          </p:nvPr>
        </p:nvGraphicFramePr>
        <p:xfrm>
          <a:off x="899592" y="1268760"/>
          <a:ext cx="7416824" cy="49154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40160"/>
                <a:gridCol w="2304256"/>
                <a:gridCol w="2880320"/>
                <a:gridCol w="79208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区分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名称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入場料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評価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 rowSpan="6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国立中央博物館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◎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266432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国立古宮博物館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〇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警察博物館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△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貨幣金融博物館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〇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戦争記念館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◎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72328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ソウル歴史博物館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〇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15132">
                <a:tc rowSpan="3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美術館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国立現代美術館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15132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ソウル市立美術館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景福宮</a:t>
                      </a:r>
                      <a:endParaRPr kumimoji="1" lang="ja-JP" alt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３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</a:t>
                      </a:r>
                      <a:r>
                        <a:rPr kumimoji="1" lang="zh-TW" altLang="en-US" b="1" dirty="0" smtClean="0"/>
                        <a:t>₩</a:t>
                      </a:r>
                      <a:r>
                        <a:rPr kumimoji="1" lang="zh-TW" altLang="en-US" b="1" baseline="0" dirty="0" smtClean="0"/>
                        <a:t>  </a:t>
                      </a:r>
                      <a:r>
                        <a:rPr kumimoji="1" lang="ja-JP" altLang="en-US" b="1" dirty="0" smtClean="0"/>
                        <a:t>６５</a:t>
                      </a:r>
                      <a:r>
                        <a:rPr kumimoji="1" lang="zh-TW" altLang="en-US" b="1" dirty="0" smtClean="0"/>
                        <a:t>歳以上無料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309192">
                <a:tc rowSpan="4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一般</a:t>
                      </a:r>
                      <a:endParaRPr kumimoji="1" lang="ja-JP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9192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昌徳宮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３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</a:t>
                      </a:r>
                      <a:r>
                        <a:rPr kumimoji="1" lang="zh-TW" altLang="en-US" b="1" dirty="0" smtClean="0"/>
                        <a:t>₩  </a:t>
                      </a:r>
                      <a:r>
                        <a:rPr kumimoji="1" lang="ja-JP" altLang="en-US" b="1" dirty="0" smtClean="0"/>
                        <a:t>６５</a:t>
                      </a:r>
                      <a:r>
                        <a:rPr kumimoji="1" lang="zh-TW" altLang="en-US" b="1" dirty="0" smtClean="0"/>
                        <a:t>歳以上無料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21468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徳寿宮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０００₩</a:t>
                      </a:r>
                      <a:r>
                        <a:rPr kumimoji="1" lang="ja-JP" altLang="en-US" b="1" baseline="0" dirty="0" smtClean="0"/>
                        <a:t>  </a:t>
                      </a:r>
                      <a:r>
                        <a:rPr kumimoji="1" lang="ja-JP" altLang="en-US" b="1" dirty="0" smtClean="0"/>
                        <a:t>６５歳以上無料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24056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宋廟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</a:t>
                      </a:r>
                      <a:r>
                        <a:rPr kumimoji="1" lang="en-US" altLang="ja-JP" b="1" dirty="0" smtClean="0"/>
                        <a:t>,</a:t>
                      </a:r>
                      <a:r>
                        <a:rPr kumimoji="1" lang="ja-JP" altLang="en-US" b="1" dirty="0" smtClean="0"/>
                        <a:t>０００</a:t>
                      </a:r>
                      <a:r>
                        <a:rPr kumimoji="1" lang="zh-TW" altLang="en-US" b="1" dirty="0" smtClean="0"/>
                        <a:t>₩</a:t>
                      </a:r>
                      <a:r>
                        <a:rPr kumimoji="1" lang="zh-TW" altLang="en-US" b="1" baseline="0" dirty="0" smtClean="0"/>
                        <a:t>  </a:t>
                      </a:r>
                      <a:r>
                        <a:rPr kumimoji="1" lang="ja-JP" altLang="en-US" b="1" dirty="0" smtClean="0"/>
                        <a:t>６５</a:t>
                      </a:r>
                      <a:r>
                        <a:rPr kumimoji="1" lang="zh-TW" altLang="en-US" b="1" dirty="0" smtClean="0"/>
                        <a:t>歳以上無料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6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984776" cy="1143000"/>
          </a:xfrm>
        </p:spPr>
        <p:txBody>
          <a:bodyPr/>
          <a:lstStyle/>
          <a:p>
            <a:r>
              <a:rPr kumimoji="1" lang="en-US" altLang="ja-JP" u="sng" dirty="0" smtClean="0"/>
              <a:t>L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C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E</a:t>
            </a:r>
            <a:r>
              <a:rPr kumimoji="1" lang="ja-JP" altLang="en-US" u="sng" dirty="0" smtClean="0"/>
              <a:t>　</a:t>
            </a:r>
            <a:r>
              <a:rPr kumimoji="1" lang="en-US" altLang="ja-JP" u="sng" dirty="0" smtClean="0"/>
              <a:t>:</a:t>
            </a:r>
            <a:r>
              <a:rPr kumimoji="1" lang="ja-JP" altLang="en-US" u="sng" dirty="0" smtClean="0"/>
              <a:t>　</a:t>
            </a:r>
            <a:r>
              <a:rPr lang="ja-JP" altLang="en-US" u="sng" dirty="0"/>
              <a:t>台北・碧潭水舞秀</a:t>
            </a:r>
            <a:endParaRPr kumimoji="1" lang="ja-JP" altLang="en-US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2060848"/>
            <a:ext cx="7272808" cy="3888432"/>
          </a:xfrm>
        </p:spPr>
        <p:txBody>
          <a:bodyPr>
            <a:normAutofit fontScale="70000" lnSpcReduction="20000"/>
          </a:bodyPr>
          <a:lstStyle/>
          <a:p>
            <a:r>
              <a:rPr lang="ja-JP" altLang="en-US" sz="4600" b="1" dirty="0">
                <a:latin typeface="+mn-ea"/>
              </a:rPr>
              <a:t>水</a:t>
            </a:r>
            <a:r>
              <a:rPr lang="ja-JP" altLang="en-US" sz="4100" b="1" dirty="0">
                <a:latin typeface="+mj-ea"/>
                <a:ea typeface="+mj-ea"/>
              </a:rPr>
              <a:t>舞</a:t>
            </a:r>
            <a:r>
              <a:rPr lang="ja-JP" altLang="en-US" sz="4100" b="1" dirty="0" smtClean="0">
                <a:latin typeface="+mj-ea"/>
                <a:ea typeface="+mj-ea"/>
              </a:rPr>
              <a:t>秀：噴水ダンス</a:t>
            </a:r>
            <a:endParaRPr lang="en-US" altLang="ja-JP" sz="4100" b="1" dirty="0" smtClean="0">
              <a:latin typeface="+mj-ea"/>
              <a:ea typeface="+mj-ea"/>
            </a:endParaRPr>
          </a:p>
          <a:p>
            <a:r>
              <a:rPr kumimoji="1" lang="ja-JP" altLang="en-US" sz="4100" b="1" dirty="0" smtClean="0">
                <a:latin typeface="+mj-ea"/>
                <a:ea typeface="+mj-ea"/>
              </a:rPr>
              <a:t>場所：</a:t>
            </a:r>
            <a:r>
              <a:rPr lang="ja-JP" altLang="en-US" sz="4100" b="1" dirty="0">
                <a:latin typeface="+mj-ea"/>
                <a:ea typeface="+mj-ea"/>
              </a:rPr>
              <a:t>新店・</a:t>
            </a:r>
            <a:r>
              <a:rPr lang="ja-JP" altLang="en-US" sz="4100" b="1" dirty="0" smtClean="0">
                <a:latin typeface="+mj-ea"/>
                <a:ea typeface="+mj-ea"/>
              </a:rPr>
              <a:t>碧潭</a:t>
            </a:r>
            <a:endParaRPr lang="en-US" altLang="ja-JP" sz="4100" b="1" dirty="0" smtClean="0">
              <a:latin typeface="+mj-ea"/>
              <a:ea typeface="+mj-ea"/>
            </a:endParaRPr>
          </a:p>
          <a:p>
            <a:r>
              <a:rPr kumimoji="1" lang="ja-JP" altLang="en-US" sz="4100" b="1" dirty="0" smtClean="0">
                <a:latin typeface="+mj-ea"/>
                <a:ea typeface="+mj-ea"/>
              </a:rPr>
              <a:t>アクセス：</a:t>
            </a:r>
            <a:r>
              <a:rPr kumimoji="1" lang="en-US" altLang="ja-JP" sz="4100" b="1" dirty="0" smtClean="0">
                <a:latin typeface="+mj-ea"/>
                <a:ea typeface="+mj-ea"/>
              </a:rPr>
              <a:t>MRT</a:t>
            </a:r>
            <a:r>
              <a:rPr kumimoji="1" lang="ja-JP" altLang="en-US" sz="4100" b="1" dirty="0" smtClean="0">
                <a:latin typeface="+mj-ea"/>
                <a:ea typeface="+mj-ea"/>
              </a:rPr>
              <a:t>新店線の南の終点新店駅</a:t>
            </a:r>
            <a:endParaRPr kumimoji="1" lang="en-US" altLang="ja-JP" sz="41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sz="4100" b="1" dirty="0">
                <a:latin typeface="+mj-ea"/>
                <a:ea typeface="+mj-ea"/>
              </a:rPr>
              <a:t>　</a:t>
            </a:r>
            <a:r>
              <a:rPr lang="ja-JP" altLang="en-US" sz="4100" b="1" dirty="0" smtClean="0">
                <a:latin typeface="+mj-ea"/>
                <a:ea typeface="+mj-ea"/>
              </a:rPr>
              <a:t>　　　　　　　から徒歩５分</a:t>
            </a:r>
            <a:endParaRPr kumimoji="1" lang="en-US" altLang="ja-JP" sz="4100" b="1" dirty="0" smtClean="0">
              <a:latin typeface="+mj-ea"/>
              <a:ea typeface="+mj-ea"/>
            </a:endParaRPr>
          </a:p>
          <a:p>
            <a:r>
              <a:rPr lang="zh-TW" altLang="en-US" sz="4100" b="1" dirty="0">
                <a:latin typeface="ＭＳ Ｐゴシック" pitchFamily="50" charset="-128"/>
                <a:ea typeface="ＭＳ Ｐゴシック" pitchFamily="50" charset="-128"/>
              </a:rPr>
              <a:t>開催時期：２０１８年３月９日～</a:t>
            </a:r>
            <a:r>
              <a:rPr lang="zh-TW" altLang="en-US" sz="4100" b="1" dirty="0" smtClean="0">
                <a:latin typeface="ＭＳ Ｐゴシック" pitchFamily="50" charset="-128"/>
                <a:ea typeface="ＭＳ Ｐゴシック" pitchFamily="50" charset="-128"/>
              </a:rPr>
              <a:t>４月</a:t>
            </a:r>
            <a:r>
              <a:rPr lang="ja-JP" altLang="en-US" sz="4100" b="1" dirty="0" smtClean="0">
                <a:latin typeface="+mj-ea"/>
                <a:ea typeface="+mj-ea"/>
              </a:rPr>
              <a:t>３０日</a:t>
            </a:r>
            <a:endParaRPr lang="en-US" altLang="ja-JP" sz="41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sz="4100" b="1" dirty="0">
                <a:latin typeface="+mj-ea"/>
                <a:ea typeface="+mj-ea"/>
              </a:rPr>
              <a:t>　</a:t>
            </a:r>
            <a:r>
              <a:rPr lang="ja-JP" altLang="en-US" sz="4100" b="1" dirty="0" smtClean="0">
                <a:latin typeface="+mj-ea"/>
                <a:ea typeface="+mj-ea"/>
              </a:rPr>
              <a:t>　　　　　　　（２０１６年から毎年開催）</a:t>
            </a:r>
            <a:endParaRPr lang="en-US" altLang="ja-JP" sz="4100" b="1" dirty="0" smtClean="0">
              <a:latin typeface="+mj-ea"/>
              <a:ea typeface="+mj-ea"/>
            </a:endParaRPr>
          </a:p>
          <a:p>
            <a:r>
              <a:rPr lang="ja-JP" altLang="en-US" sz="4100" b="1" dirty="0" smtClean="0">
                <a:latin typeface="+mj-ea"/>
                <a:ea typeface="+mj-ea"/>
              </a:rPr>
              <a:t>開催時間：１８時～２０時半</a:t>
            </a:r>
            <a:endParaRPr lang="zh-TW" altLang="en-US" sz="4100" b="1" dirty="0">
              <a:latin typeface="+mj-ea"/>
              <a:ea typeface="+mj-ea"/>
            </a:endParaRPr>
          </a:p>
          <a:p>
            <a:endParaRPr kumimoji="1" lang="en-US" altLang="ja-JP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ja-JP" altLang="en-US" dirty="0"/>
              <a:t>　</a:t>
            </a:r>
            <a:r>
              <a:rPr lang="ja-JP" altLang="en-US" dirty="0" smtClean="0"/>
              <a:t>　　　　　　　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50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5696" y="620688"/>
            <a:ext cx="5616624" cy="792088"/>
          </a:xfrm>
        </p:spPr>
        <p:txBody>
          <a:bodyPr/>
          <a:lstStyle/>
          <a:p>
            <a:r>
              <a:rPr lang="ja-JP" altLang="en-US" u="sng" dirty="0" smtClean="0"/>
              <a:t>お　も　し　ろ　余　談</a:t>
            </a:r>
            <a:endParaRPr kumimoji="1" lang="ja-JP" altLang="en-US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5616" y="2132856"/>
            <a:ext cx="6984776" cy="3268960"/>
          </a:xfrm>
        </p:spPr>
        <p:txBody>
          <a:bodyPr/>
          <a:lstStyle/>
          <a:p>
            <a:r>
              <a:rPr kumimoji="1" lang="ja-JP" altLang="en-US" dirty="0" smtClean="0"/>
              <a:t>通貨単位の話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線と面の話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鉄道特急運賃の話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132856"/>
            <a:ext cx="3696072" cy="177873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221088"/>
            <a:ext cx="3336032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9832" y="332656"/>
            <a:ext cx="3456384" cy="778098"/>
          </a:xfrm>
        </p:spPr>
        <p:txBody>
          <a:bodyPr>
            <a:normAutofit/>
          </a:bodyPr>
          <a:lstStyle/>
          <a:p>
            <a:r>
              <a:rPr kumimoji="1" lang="ja-JP" altLang="en-US" u="sng" dirty="0" smtClean="0"/>
              <a:t>緑　油　精</a:t>
            </a:r>
            <a:endParaRPr kumimoji="1" lang="ja-JP" altLang="en-US" u="sng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773" y="1268760"/>
            <a:ext cx="2825212" cy="3096344"/>
          </a:xfrm>
        </p:spPr>
      </p:pic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773" y="4365104"/>
            <a:ext cx="6907213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692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120680" cy="1143000"/>
          </a:xfrm>
        </p:spPr>
        <p:txBody>
          <a:bodyPr/>
          <a:lstStyle/>
          <a:p>
            <a:r>
              <a:rPr kumimoji="1" lang="ja-JP" altLang="en-US" u="sng" dirty="0" smtClean="0"/>
              <a:t>目　次　（１）</a:t>
            </a:r>
            <a:endParaRPr kumimoji="1" lang="ja-JP" altLang="en-US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5616" y="1772816"/>
            <a:ext cx="3096344" cy="3960441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旅の目的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lang="ja-JP" altLang="en-US" dirty="0" smtClean="0"/>
              <a:t>旅行歴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dirty="0" smtClean="0"/>
              <a:t>旅行計画用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データベース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lang="ja-JP" altLang="en-US" dirty="0" smtClean="0"/>
              <a:t>私の旅行計画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149080"/>
            <a:ext cx="2807924" cy="186902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844824"/>
            <a:ext cx="2839004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39752" y="260648"/>
            <a:ext cx="4536504" cy="778098"/>
          </a:xfrm>
        </p:spPr>
        <p:txBody>
          <a:bodyPr/>
          <a:lstStyle/>
          <a:p>
            <a:r>
              <a:rPr kumimoji="1" lang="ja-JP" altLang="en-US" u="sng" dirty="0" smtClean="0"/>
              <a:t>目　次　（２）</a:t>
            </a:r>
            <a:endParaRPr kumimoji="1" lang="ja-JP" altLang="en-US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1484784"/>
            <a:ext cx="7776864" cy="4680520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b="1" dirty="0" smtClean="0">
                <a:solidFill>
                  <a:srgbClr val="0070C0"/>
                </a:solidFill>
              </a:rPr>
              <a:t>LCA</a:t>
            </a:r>
            <a:r>
              <a:rPr kumimoji="1" lang="ja-JP" altLang="en-US" b="1" dirty="0" smtClean="0">
                <a:solidFill>
                  <a:srgbClr val="0070C0"/>
                </a:solidFill>
              </a:rPr>
              <a:t>（</a:t>
            </a:r>
            <a:r>
              <a:rPr kumimoji="1" lang="en-US" altLang="ja-JP" b="1" dirty="0" smtClean="0">
                <a:solidFill>
                  <a:srgbClr val="0070C0"/>
                </a:solidFill>
              </a:rPr>
              <a:t>Low Cost Accommodations</a:t>
            </a:r>
            <a:r>
              <a:rPr kumimoji="1" lang="ja-JP" altLang="en-US" b="1" dirty="0" smtClean="0">
                <a:solidFill>
                  <a:srgbClr val="0070C0"/>
                </a:solidFill>
              </a:rPr>
              <a:t>）</a:t>
            </a:r>
            <a:r>
              <a:rPr kumimoji="1" lang="ja-JP" altLang="en-US" b="1" dirty="0" smtClean="0"/>
              <a:t>低料金宿泊施設</a:t>
            </a:r>
            <a:endParaRPr kumimoji="1" lang="en-US" altLang="ja-JP" b="1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sz="2400" dirty="0" smtClean="0"/>
              <a:t>＊安全で清潔であればいい</a:t>
            </a:r>
            <a:endParaRPr lang="en-US" altLang="ja-JP" sz="2400" dirty="0"/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LCB</a:t>
            </a:r>
            <a:r>
              <a:rPr lang="ja-JP" altLang="en-US" b="1" dirty="0" smtClean="0">
                <a:solidFill>
                  <a:srgbClr val="0070C0"/>
                </a:solidFill>
              </a:rPr>
              <a:t>（</a:t>
            </a:r>
            <a:r>
              <a:rPr lang="en-US" altLang="ja-JP" b="1" dirty="0" smtClean="0">
                <a:solidFill>
                  <a:srgbClr val="0070C0"/>
                </a:solidFill>
              </a:rPr>
              <a:t>Low Cost Bus</a:t>
            </a:r>
            <a:r>
              <a:rPr lang="ja-JP" altLang="en-US" b="1" dirty="0">
                <a:solidFill>
                  <a:srgbClr val="0070C0"/>
                </a:solidFill>
              </a:rPr>
              <a:t>）</a:t>
            </a:r>
            <a:r>
              <a:rPr lang="ja-JP" altLang="en-US" b="1" dirty="0" smtClean="0"/>
              <a:t>低料金バス</a:t>
            </a:r>
            <a:endParaRPr lang="en-US" altLang="ja-JP" b="1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LCC</a:t>
            </a:r>
            <a:r>
              <a:rPr lang="ja-JP" altLang="en-US" b="1" dirty="0" smtClean="0">
                <a:solidFill>
                  <a:srgbClr val="0070C0"/>
                </a:solidFill>
              </a:rPr>
              <a:t>（</a:t>
            </a:r>
            <a:r>
              <a:rPr lang="en-US" altLang="ja-JP" b="1" dirty="0">
                <a:solidFill>
                  <a:srgbClr val="0070C0"/>
                </a:solidFill>
              </a:rPr>
              <a:t>Low Cost </a:t>
            </a:r>
            <a:r>
              <a:rPr lang="en-US" altLang="ja-JP" b="1" dirty="0" smtClean="0">
                <a:solidFill>
                  <a:srgbClr val="0070C0"/>
                </a:solidFill>
              </a:rPr>
              <a:t>Carrier</a:t>
            </a:r>
            <a:r>
              <a:rPr lang="ja-JP" altLang="en-US" b="1" dirty="0" smtClean="0">
                <a:solidFill>
                  <a:srgbClr val="0070C0"/>
                </a:solidFill>
              </a:rPr>
              <a:t>）</a:t>
            </a:r>
            <a:r>
              <a:rPr lang="ja-JP" altLang="en-US" b="1" dirty="0" smtClean="0"/>
              <a:t>格安航空会社</a:t>
            </a:r>
            <a:endParaRPr lang="en-US" altLang="ja-JP" b="1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sz="2400" dirty="0" smtClean="0"/>
              <a:t>＊運航が時間通りで安全であればいい</a:t>
            </a:r>
            <a:endParaRPr lang="ja-JP" altLang="en-US" sz="2400" dirty="0"/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LCD</a:t>
            </a:r>
            <a:r>
              <a:rPr lang="ja-JP" altLang="en-US" b="1" dirty="0" smtClean="0">
                <a:solidFill>
                  <a:srgbClr val="0070C0"/>
                </a:solidFill>
              </a:rPr>
              <a:t>（</a:t>
            </a:r>
            <a:r>
              <a:rPr lang="en-US" altLang="ja-JP" b="1" dirty="0">
                <a:solidFill>
                  <a:srgbClr val="0070C0"/>
                </a:solidFill>
              </a:rPr>
              <a:t>Low Cost </a:t>
            </a:r>
            <a:r>
              <a:rPr lang="en-US" altLang="ja-JP" b="1" dirty="0" smtClean="0">
                <a:solidFill>
                  <a:srgbClr val="0070C0"/>
                </a:solidFill>
              </a:rPr>
              <a:t>Dish</a:t>
            </a:r>
            <a:r>
              <a:rPr lang="ja-JP" altLang="en-US" b="1" dirty="0">
                <a:solidFill>
                  <a:srgbClr val="0070C0"/>
                </a:solidFill>
              </a:rPr>
              <a:t>）</a:t>
            </a:r>
            <a:r>
              <a:rPr lang="ja-JP" altLang="en-US" b="1" dirty="0" smtClean="0"/>
              <a:t>低価格料理（</a:t>
            </a:r>
            <a:r>
              <a:rPr lang="en-US" altLang="ja-JP" b="1" dirty="0" smtClean="0"/>
              <a:t>B</a:t>
            </a:r>
            <a:r>
              <a:rPr lang="ja-JP" altLang="en-US" b="1" dirty="0" smtClean="0"/>
              <a:t>級グルメ）</a:t>
            </a:r>
            <a:endParaRPr lang="en-US" altLang="ja-JP" b="1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sz="2400" dirty="0" smtClean="0"/>
              <a:t>＊安くても美味しくなければだめ</a:t>
            </a:r>
            <a:endParaRPr lang="ja-JP" altLang="en-US" sz="2400" dirty="0"/>
          </a:p>
          <a:p>
            <a:r>
              <a:rPr lang="en-US" altLang="ja-JP" b="1" dirty="0" smtClean="0">
                <a:solidFill>
                  <a:srgbClr val="0070C0"/>
                </a:solidFill>
              </a:rPr>
              <a:t>LCE</a:t>
            </a:r>
            <a:r>
              <a:rPr lang="ja-JP" altLang="en-US" b="1" dirty="0" smtClean="0">
                <a:solidFill>
                  <a:srgbClr val="0070C0"/>
                </a:solidFill>
              </a:rPr>
              <a:t>（</a:t>
            </a:r>
            <a:r>
              <a:rPr lang="en-US" altLang="ja-JP" b="1" dirty="0">
                <a:solidFill>
                  <a:srgbClr val="0070C0"/>
                </a:solidFill>
              </a:rPr>
              <a:t>Low Cost </a:t>
            </a:r>
            <a:r>
              <a:rPr lang="en-US" altLang="ja-JP" b="1" dirty="0" smtClean="0">
                <a:solidFill>
                  <a:srgbClr val="0070C0"/>
                </a:solidFill>
              </a:rPr>
              <a:t>Entertainment</a:t>
            </a:r>
            <a:r>
              <a:rPr lang="ja-JP" altLang="en-US" b="1" dirty="0">
                <a:solidFill>
                  <a:srgbClr val="0070C0"/>
                </a:solidFill>
              </a:rPr>
              <a:t>）</a:t>
            </a:r>
            <a:r>
              <a:rPr lang="ja-JP" altLang="en-US" b="1" dirty="0" smtClean="0"/>
              <a:t>低料金観光</a:t>
            </a:r>
            <a:endParaRPr lang="en-US" altLang="ja-JP" b="1" dirty="0" smtClean="0"/>
          </a:p>
          <a:p>
            <a:endParaRPr lang="en-US" altLang="ja-JP" dirty="0" smtClean="0"/>
          </a:p>
          <a:p>
            <a:r>
              <a:rPr lang="ja-JP" altLang="en-US" b="1" dirty="0" smtClean="0">
                <a:solidFill>
                  <a:srgbClr val="0070C0"/>
                </a:solidFill>
              </a:rPr>
              <a:t>おも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しろ</a:t>
            </a:r>
            <a:r>
              <a:rPr lang="ja-JP" altLang="en-US" b="1" dirty="0" smtClean="0">
                <a:solidFill>
                  <a:srgbClr val="0070C0"/>
                </a:solidFill>
              </a:rPr>
              <a:t>余談</a:t>
            </a:r>
            <a:endParaRPr lang="en-US" altLang="ja-JP" b="1" dirty="0" smtClean="0">
              <a:solidFill>
                <a:srgbClr val="0070C0"/>
              </a:solidFill>
            </a:endParaRPr>
          </a:p>
          <a:p>
            <a:endParaRPr lang="en-US" altLang="ja-JP" dirty="0"/>
          </a:p>
          <a:p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43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5696" y="404664"/>
            <a:ext cx="5400600" cy="864096"/>
          </a:xfrm>
        </p:spPr>
        <p:txBody>
          <a:bodyPr/>
          <a:lstStyle/>
          <a:p>
            <a:r>
              <a:rPr kumimoji="1" lang="ja-JP" altLang="en-US" u="sng" dirty="0" smtClean="0"/>
              <a:t>旅　の　目　的</a:t>
            </a:r>
            <a:endParaRPr kumimoji="1" lang="ja-JP" altLang="en-US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1640" y="1916832"/>
            <a:ext cx="6696744" cy="3816424"/>
          </a:xfrm>
        </p:spPr>
        <p:txBody>
          <a:bodyPr/>
          <a:lstStyle/>
          <a:p>
            <a:r>
              <a:rPr lang="en-US" altLang="ja-JP" dirty="0"/>
              <a:t>B</a:t>
            </a:r>
            <a:r>
              <a:rPr lang="ja-JP" altLang="en-US" dirty="0"/>
              <a:t>級グルメ</a:t>
            </a:r>
            <a:r>
              <a:rPr lang="ja-JP" altLang="en-US" dirty="0" smtClean="0"/>
              <a:t>食べ歩き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博物館、美術館、動物園めぐり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日常生活のリフレッシュ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80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5688632" cy="922114"/>
          </a:xfrm>
        </p:spPr>
        <p:txBody>
          <a:bodyPr>
            <a:normAutofit/>
          </a:bodyPr>
          <a:lstStyle/>
          <a:p>
            <a:r>
              <a:rPr kumimoji="1" lang="ja-JP" altLang="en-US" u="sng" dirty="0" smtClean="0"/>
              <a:t>旅　行　歴　：　台　湾</a:t>
            </a:r>
            <a:endParaRPr kumimoji="1" lang="ja-JP" altLang="en-US" u="sng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302883"/>
              </p:ext>
            </p:extLst>
          </p:nvPr>
        </p:nvGraphicFramePr>
        <p:xfrm>
          <a:off x="683568" y="1464419"/>
          <a:ext cx="7776864" cy="4700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808312"/>
                <a:gridCol w="2304256"/>
                <a:gridCol w="1656184"/>
              </a:tblGrid>
              <a:tr h="44669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日程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訪問都市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航空会社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46691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２０１４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６月１６日～６月２７日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台北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エバー航空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4669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１０月２６日～１１月１０日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台北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バニラエア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46691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２０１５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５月１４日～５月２６日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台北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バニラエア</a:t>
                      </a:r>
                    </a:p>
                  </a:txBody>
                  <a:tcPr/>
                </a:tc>
              </a:tr>
              <a:tr h="37347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１１月２日～１１月１３日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 dirty="0" smtClean="0"/>
                        <a:t>台北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スクート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46691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２０１６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５月９日～５月２１日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台北、嘉義、阿里山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バニラエア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1620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１０月１６日～１０月２７日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台北、台南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ジェットスター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46691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３月６日～３月１６日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台北、台南、嘉義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エバー航空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1860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１１月８日～１１月２０日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台北、台南、嘉義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エバー航空</a:t>
                      </a:r>
                    </a:p>
                  </a:txBody>
                  <a:tcPr/>
                </a:tc>
              </a:tr>
              <a:tr h="446691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２０１８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４月１２日～４月２１日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b="1" dirty="0" smtClean="0"/>
                        <a:t>台北、台南、嘉義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バニラエア</a:t>
                      </a:r>
                    </a:p>
                  </a:txBody>
                  <a:tcPr/>
                </a:tc>
              </a:tr>
              <a:tr h="34539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１０月１４日～１０月２６日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台北、台南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ピーチエア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33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5696" y="476672"/>
            <a:ext cx="5544616" cy="792088"/>
          </a:xfrm>
        </p:spPr>
        <p:txBody>
          <a:bodyPr/>
          <a:lstStyle/>
          <a:p>
            <a:r>
              <a:rPr kumimoji="1" lang="ja-JP" altLang="en-US" u="sng" dirty="0" smtClean="0"/>
              <a:t>旅　行　歴　：　韓　国</a:t>
            </a:r>
            <a:endParaRPr kumimoji="1" lang="ja-JP" altLang="en-US" u="sng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483272"/>
              </p:ext>
            </p:extLst>
          </p:nvPr>
        </p:nvGraphicFramePr>
        <p:xfrm>
          <a:off x="1043608" y="1700808"/>
          <a:ext cx="7128792" cy="3522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2952328"/>
                <a:gridCol w="1368152"/>
                <a:gridCol w="1872208"/>
              </a:tblGrid>
              <a:tr h="504056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日程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訪問都市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航空会社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32049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２００９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６月２３日～６月３０日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ソウル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アシアナ航空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288032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２０１５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２月１８日～２月２３日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ソウル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バニラエア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2632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１０月１４日～１０月２０日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ソウル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チェジュエア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20608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２０１６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３月１０日～３月１６日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ソウル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チェジュエア</a:t>
                      </a:r>
                    </a:p>
                  </a:txBody>
                  <a:tcPr/>
                </a:tc>
              </a:tr>
              <a:tr h="44348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１１月２５日～１１月３０日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smtClean="0"/>
                        <a:t>ソウル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チェジュエア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490638">
                <a:tc rowSpan="2"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２０１７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４月２０日～４月２６日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ソウル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チェジュエア</a:t>
                      </a:r>
                    </a:p>
                  </a:txBody>
                  <a:tcPr/>
                </a:tc>
              </a:tr>
              <a:tr h="439745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１０月１１日～１０月１６日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ソウル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チェジュエア</a:t>
                      </a:r>
                      <a:endParaRPr kumimoji="1" lang="ja-JP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70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984776" cy="850106"/>
          </a:xfrm>
        </p:spPr>
        <p:txBody>
          <a:bodyPr>
            <a:normAutofit/>
          </a:bodyPr>
          <a:lstStyle/>
          <a:p>
            <a:r>
              <a:rPr lang="ja-JP" altLang="en-US" u="sng" dirty="0"/>
              <a:t>旅行</a:t>
            </a:r>
            <a:r>
              <a:rPr lang="ja-JP" altLang="en-US" u="sng" dirty="0" smtClean="0"/>
              <a:t>計画用</a:t>
            </a:r>
            <a:r>
              <a:rPr kumimoji="1" lang="ja-JP" altLang="en-US" u="sng" dirty="0" smtClean="0"/>
              <a:t>データベース</a:t>
            </a:r>
            <a:endParaRPr kumimoji="1" lang="ja-JP" altLang="en-US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19672" y="1988840"/>
            <a:ext cx="6203032" cy="108012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グルメ</a:t>
            </a:r>
            <a:r>
              <a:rPr lang="ja-JP" altLang="en-US" dirty="0"/>
              <a:t>、</a:t>
            </a:r>
            <a:r>
              <a:rPr kumimoji="1" lang="ja-JP" altLang="en-US" dirty="0" smtClean="0"/>
              <a:t>観光</a:t>
            </a:r>
            <a:r>
              <a:rPr lang="ja-JP" altLang="en-US" dirty="0" smtClean="0"/>
              <a:t>、</a:t>
            </a:r>
            <a:r>
              <a:rPr kumimoji="1" lang="ja-JP" altLang="en-US" dirty="0" smtClean="0"/>
              <a:t>買い物、土産</a:t>
            </a:r>
            <a:endParaRPr kumimoji="1" lang="en-US" altLang="ja-JP" dirty="0" smtClean="0"/>
          </a:p>
          <a:p>
            <a:r>
              <a:rPr lang="ja-JP" altLang="en-US" dirty="0"/>
              <a:t>台北の</a:t>
            </a:r>
            <a:r>
              <a:rPr lang="ja-JP" altLang="en-US" dirty="0" smtClean="0"/>
              <a:t>市</a:t>
            </a:r>
            <a:r>
              <a:rPr lang="ja-JP" altLang="en-US" dirty="0"/>
              <a:t>バス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 ローコスト旅行術 ー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91680" y="4122807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u="sng" dirty="0" smtClean="0"/>
              <a:t>私　の　</a:t>
            </a:r>
            <a:r>
              <a:rPr kumimoji="1" lang="ja-JP" altLang="en-US" sz="4400" u="sng" dirty="0" smtClean="0"/>
              <a:t>旅　行　計　画</a:t>
            </a:r>
            <a:endParaRPr kumimoji="1" lang="ja-JP" altLang="en-US" sz="4400" u="sng" dirty="0"/>
          </a:p>
        </p:txBody>
      </p:sp>
    </p:spTree>
    <p:extLst>
      <p:ext uri="{BB962C8B-B14F-4D97-AF65-F5344CB8AC3E}">
        <p14:creationId xmlns:p14="http://schemas.microsoft.com/office/powerpoint/2010/main" val="10526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2436</TotalTime>
  <Words>1456</Words>
  <Application>Microsoft Office PowerPoint</Application>
  <PresentationFormat>画面に合わせる (4:3)</PresentationFormat>
  <Paragraphs>580</Paragraphs>
  <Slides>25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6" baseType="lpstr">
      <vt:lpstr>Office ​​テーマ</vt:lpstr>
      <vt:lpstr>講演題目：ローコスト旅行術</vt:lpstr>
      <vt:lpstr>自　己　紹　介</vt:lpstr>
      <vt:lpstr>緑　油　精</vt:lpstr>
      <vt:lpstr>目　次　（１）</vt:lpstr>
      <vt:lpstr>目　次　（２）</vt:lpstr>
      <vt:lpstr>旅　の　目　的</vt:lpstr>
      <vt:lpstr>旅　行　歴　：　台　湾</vt:lpstr>
      <vt:lpstr>旅　行　歴　：　韓　国</vt:lpstr>
      <vt:lpstr>旅行計画用データベース</vt:lpstr>
      <vt:lpstr>L　C　A　：　台　北</vt:lpstr>
      <vt:lpstr>L　C　A　：　ソ　ウ　ル</vt:lpstr>
      <vt:lpstr>L　C　A　:　京　都</vt:lpstr>
      <vt:lpstr>L　C　B　:　料金比較（台湾）　</vt:lpstr>
      <vt:lpstr>L　C　B　:　料金比較（日本）</vt:lpstr>
      <vt:lpstr>L　C　B　：　台北・市バスの乗り方</vt:lpstr>
      <vt:lpstr>L　C　C　：　メリット・デメリット</vt:lpstr>
      <vt:lpstr>L　C　C　：　料　金　比　較</vt:lpstr>
      <vt:lpstr>L　C　D　：　台北・B級グルメ（１）</vt:lpstr>
      <vt:lpstr>L　C　D　:　台北・B級グルメ（２）</vt:lpstr>
      <vt:lpstr>L　C　D　:　ソウル・B級グルメ</vt:lpstr>
      <vt:lpstr>L　C　E　:　台　北　（１）</vt:lpstr>
      <vt:lpstr>L　C　E　:　台　北　（２）</vt:lpstr>
      <vt:lpstr>L　C　E　：　ソ　ウ　ル</vt:lpstr>
      <vt:lpstr>L　C　E　:　台北・碧潭水舞秀</vt:lpstr>
      <vt:lpstr>お　も　し　ろ　余　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講演の題目：ローコスト旅行術</dc:title>
  <dc:creator>Windows ユーザー</dc:creator>
  <cp:lastModifiedBy>Windows ユーザー</cp:lastModifiedBy>
  <cp:revision>170</cp:revision>
  <dcterms:created xsi:type="dcterms:W3CDTF">2018-08-10T13:36:21Z</dcterms:created>
  <dcterms:modified xsi:type="dcterms:W3CDTF">2018-08-17T04:30:08Z</dcterms:modified>
</cp:coreProperties>
</file>