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4"/>
  </p:normalViewPr>
  <p:slideViewPr>
    <p:cSldViewPr snapToGrid="0" snapToObjects="1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A7B99-B2F7-B347-ABAF-10F69A36C193}" type="datetimeFigureOut">
              <a:rPr kumimoji="1" lang="ja-JP" altLang="en-US" smtClean="0"/>
              <a:t>2019/8/31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D4F9A-9A2B-4D46-8F91-76D204057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99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D4F9A-9A2B-4D46-8F91-76D2040574E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19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D4F9A-9A2B-4D46-8F91-76D2040574E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124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2234" y="1440844"/>
            <a:ext cx="8915399" cy="2593073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4400" dirty="0" smtClean="0"/>
              <a:t>これからの</a:t>
            </a:r>
            <a:r>
              <a:rPr kumimoji="1" lang="en-US" altLang="ja-JP" sz="4400" dirty="0" smtClean="0"/>
              <a:t/>
            </a:r>
            <a:br>
              <a:rPr kumimoji="1" lang="en-US" altLang="ja-JP" sz="4400" dirty="0" smtClean="0"/>
            </a:br>
            <a:r>
              <a:rPr kumimoji="1" lang="en-US" altLang="ja-JP" sz="4400" dirty="0" smtClean="0"/>
              <a:t/>
            </a:r>
            <a:br>
              <a:rPr kumimoji="1" lang="en-US" altLang="ja-JP" sz="4400" dirty="0" smtClean="0"/>
            </a:br>
            <a:r>
              <a:rPr kumimoji="1" lang="ja-JP" altLang="en-US" dirty="0" smtClean="0"/>
              <a:t>健康予防</a:t>
            </a:r>
            <a:r>
              <a:rPr kumimoji="1" lang="ja-JP" altLang="en-US" sz="4400" dirty="0" smtClean="0"/>
              <a:t>と</a:t>
            </a:r>
            <a:r>
              <a:rPr kumimoji="1" lang="ja-JP" altLang="en-US" dirty="0" smtClean="0"/>
              <a:t>人間ドック受診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043451" y="5131558"/>
            <a:ext cx="7724181" cy="1091821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株式会社　　創　健　協　会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一般社団法人　日中創健協会　　　　砂子澤　敏子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9650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98073" y="624110"/>
            <a:ext cx="9606539" cy="78905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いずれにしても・・・</a:t>
            </a:r>
            <a:r>
              <a:rPr kumimoji="1" lang="en-US" altLang="ja-JP" dirty="0" smtClean="0"/>
              <a:t>100</a:t>
            </a:r>
            <a:r>
              <a:rPr kumimoji="1" lang="ja-JP" altLang="en-US" dirty="0" smtClean="0"/>
              <a:t>年を健康に生きるために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43642" y="1413164"/>
            <a:ext cx="8915400" cy="4959927"/>
          </a:xfrm>
        </p:spPr>
        <p:txBody>
          <a:bodyPr>
            <a:noAutofit/>
          </a:bodyPr>
          <a:lstStyle/>
          <a:p>
            <a:r>
              <a:rPr kumimoji="1" lang="ja-JP" altLang="en-US" sz="2400" dirty="0" smtClean="0"/>
              <a:t>病気を克服した方は健康寿命チームに復帰したと考えよう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５種類以内の薬で、月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回の通院が自分でできる方は健康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暦年齢ではなく、見た目年齢で生きましょう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ファッションにも関心を持って　　流行への参加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食事・運動・遊び（旅行や趣味）に積極的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家にこもると体型が変化？　歩行も？</a:t>
            </a:r>
            <a:endParaRPr lang="en-US" altLang="ja-JP" sz="2400" dirty="0" smtClean="0"/>
          </a:p>
          <a:p>
            <a:r>
              <a:rPr lang="ja-JP" altLang="en-US" sz="2400" dirty="0" smtClean="0"/>
              <a:t>　</a:t>
            </a:r>
            <a:endParaRPr lang="en-US" altLang="ja-JP" sz="2400" dirty="0" smtClean="0"/>
          </a:p>
          <a:p>
            <a:r>
              <a:rPr lang="ja-JP" altLang="en-US" sz="2400" dirty="0" smtClean="0"/>
              <a:t>食事を主体とした生活習慣の管理　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調理定年なんて言わないで！</a:t>
            </a:r>
            <a:endParaRPr lang="en-US" altLang="ja-JP" sz="2400" dirty="0" smtClean="0"/>
          </a:p>
          <a:p>
            <a:r>
              <a:rPr lang="ja-JP" altLang="en-US" sz="2400" dirty="0" smtClean="0"/>
              <a:t>疾病は早期発見で！　</a:t>
            </a: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2332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4307" y="3080378"/>
            <a:ext cx="8911687" cy="1280890"/>
          </a:xfrm>
        </p:spPr>
        <p:txBody>
          <a:bodyPr/>
          <a:lstStyle/>
          <a:p>
            <a:r>
              <a:rPr kumimoji="1" lang="ja-JP" altLang="en-US" dirty="0" smtClean="0"/>
              <a:t>ご静聴ありがとうございました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92925" y="3080378"/>
            <a:ext cx="8915400" cy="3777622"/>
          </a:xfrm>
        </p:spPr>
        <p:txBody>
          <a:bodyPr>
            <a:normAutofit/>
          </a:bodyPr>
          <a:lstStyle/>
          <a:p>
            <a:endParaRPr kumimoji="1" lang="en-US" altLang="ja-JP" sz="2800" dirty="0" smtClean="0"/>
          </a:p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80699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自己紹介をいたします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94496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１９５１年７月　長野県上田市中丸子（小県郡丸子町）生まれ</a:t>
            </a:r>
            <a:endParaRPr kumimoji="1" lang="en-US" altLang="ja-JP" dirty="0" smtClean="0"/>
          </a:p>
          <a:p>
            <a:r>
              <a:rPr kumimoji="1" lang="ja-JP" altLang="en-US" dirty="0" smtClean="0"/>
              <a:t>厚生省薬務局関東信越地区麻薬取締官事務所入省</a:t>
            </a:r>
            <a:endParaRPr kumimoji="1" lang="en-US" altLang="ja-JP" dirty="0" smtClean="0"/>
          </a:p>
          <a:p>
            <a:r>
              <a:rPr lang="ja-JP" altLang="en-US" dirty="0" smtClean="0"/>
              <a:t>住んだところ　仙台市、那覇市、渋谷区神宮前</a:t>
            </a:r>
            <a:r>
              <a:rPr lang="ja-JP" altLang="en-US" dirty="0"/>
              <a:t>　</a:t>
            </a:r>
            <a:r>
              <a:rPr lang="ja-JP" altLang="en-US" dirty="0" smtClean="0"/>
              <a:t>　新宿区西早稲田</a:t>
            </a:r>
            <a:endParaRPr lang="en-US" altLang="ja-JP" dirty="0" smtClean="0"/>
          </a:p>
          <a:p>
            <a:r>
              <a:rPr lang="ja-JP" altLang="en-US" dirty="0" smtClean="0"/>
              <a:t>主な仕事　人間ドック健診センターの事務局長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株式会社創健協会・一般社団法人日中創健協会</a:t>
            </a:r>
            <a:endParaRPr lang="en-US" altLang="ja-JP" dirty="0" smtClean="0"/>
          </a:p>
          <a:p>
            <a:r>
              <a:rPr lang="ja-JP" altLang="en-US" dirty="0" smtClean="0"/>
              <a:t>　医療人材の紹介、人間ドック認定通訳士検定、医療経営コンサル</a:t>
            </a:r>
            <a:endParaRPr lang="en-US" altLang="ja-JP" dirty="0" smtClean="0"/>
          </a:p>
          <a:p>
            <a:r>
              <a:rPr lang="ja-JP" altLang="en-US" dirty="0" smtClean="0"/>
              <a:t>現在は来年開設予定の（仮称・東京国際ガン・免疫クリニック</a:t>
            </a:r>
            <a:r>
              <a:rPr lang="en-US" altLang="ja-JP" dirty="0" smtClean="0"/>
              <a:t>in</a:t>
            </a:r>
            <a:r>
              <a:rPr lang="ja-JP" altLang="en-US" dirty="0" smtClean="0"/>
              <a:t>豊洲）新施設の設立業務を行なっています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趣味は音楽（フォーク・ピアノ・ギター・声楽・中国民歌</a:t>
            </a:r>
            <a:r>
              <a:rPr lang="en-US" altLang="ja-JP" dirty="0" err="1" smtClean="0"/>
              <a:t>etc</a:t>
            </a:r>
            <a:r>
              <a:rPr lang="en-US" altLang="ja-JP" dirty="0" smtClean="0"/>
              <a:t>)</a:t>
            </a:r>
            <a:r>
              <a:rPr lang="ja-JP" altLang="en-US" dirty="0" smtClean="0"/>
              <a:t>と俳句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0361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健診受けていますか？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sz="2400" dirty="0" smtClean="0"/>
              <a:t>たくさんの健診種類があります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69474" y="2133599"/>
            <a:ext cx="6198921" cy="4350327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妊産婦健診</a:t>
            </a:r>
            <a:endParaRPr kumimoji="1" lang="en-US" altLang="ja-JP" dirty="0" smtClean="0"/>
          </a:p>
          <a:p>
            <a:r>
              <a:rPr lang="ja-JP" altLang="en-US" dirty="0" smtClean="0"/>
              <a:t>乳幼児健診</a:t>
            </a:r>
            <a:endParaRPr kumimoji="1" lang="en-US" altLang="ja-JP" dirty="0" smtClean="0"/>
          </a:p>
          <a:p>
            <a:r>
              <a:rPr kumimoji="1" lang="ja-JP" altLang="en-US" dirty="0" smtClean="0"/>
              <a:t>学校健診</a:t>
            </a:r>
            <a:endParaRPr kumimoji="1" lang="en-US" altLang="ja-JP" dirty="0" smtClean="0"/>
          </a:p>
          <a:p>
            <a:r>
              <a:rPr kumimoji="1" lang="ja-JP" altLang="en-US" dirty="0" smtClean="0"/>
              <a:t>入社時健診</a:t>
            </a:r>
            <a:endParaRPr kumimoji="1" lang="en-US" altLang="ja-JP" dirty="0" smtClean="0"/>
          </a:p>
          <a:p>
            <a:r>
              <a:rPr kumimoji="1" lang="ja-JP" altLang="en-US" dirty="0" smtClean="0"/>
              <a:t>労働安全衛生法に基づく健診</a:t>
            </a:r>
            <a:endParaRPr kumimoji="1" lang="en-US" altLang="ja-JP" dirty="0" smtClean="0"/>
          </a:p>
          <a:p>
            <a:r>
              <a:rPr lang="ja-JP" altLang="en-US" dirty="0" smtClean="0"/>
              <a:t>特殊業務のための健診　</a:t>
            </a:r>
            <a:r>
              <a:rPr lang="en-US" altLang="ja-JP" dirty="0" smtClean="0"/>
              <a:t>PC</a:t>
            </a:r>
            <a:r>
              <a:rPr lang="ja-JP" altLang="en-US" dirty="0" smtClean="0"/>
              <a:t>業務・溶剤など使用業務</a:t>
            </a:r>
            <a:endParaRPr lang="en-US" altLang="ja-JP" dirty="0" smtClean="0"/>
          </a:p>
          <a:p>
            <a:r>
              <a:rPr kumimoji="1" lang="ja-JP" altLang="en-US" dirty="0" smtClean="0"/>
              <a:t>海外渡航時健診</a:t>
            </a:r>
            <a:endParaRPr kumimoji="1" lang="en-US" altLang="ja-JP" dirty="0" smtClean="0"/>
          </a:p>
          <a:p>
            <a:r>
              <a:rPr lang="ja-JP" altLang="en-US" dirty="0" smtClean="0"/>
              <a:t>メンタルヘルスケア</a:t>
            </a:r>
            <a:endParaRPr kumimoji="1" lang="en-US" altLang="ja-JP" dirty="0" smtClean="0"/>
          </a:p>
          <a:p>
            <a:r>
              <a:rPr lang="ja-JP" altLang="en-US" dirty="0" smtClean="0"/>
              <a:t>生活習慣病健診（成人病健診）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人間ドック</a:t>
            </a:r>
            <a:endParaRPr kumimoji="1" lang="en-US" altLang="ja-JP" dirty="0" smtClean="0"/>
          </a:p>
          <a:p>
            <a:r>
              <a:rPr lang="ja-JP" altLang="en-US" dirty="0" smtClean="0"/>
              <a:t>自治体健診　</a:t>
            </a:r>
            <a:endParaRPr lang="en-US" altLang="ja-JP" dirty="0" smtClean="0"/>
          </a:p>
          <a:p>
            <a:r>
              <a:rPr lang="ja-JP" altLang="en-US" dirty="0" smtClean="0"/>
              <a:t>特定健診　４０歳以上の全国民対象</a:t>
            </a:r>
            <a:endParaRPr lang="en-US" altLang="ja-JP" dirty="0" smtClean="0"/>
          </a:p>
          <a:p>
            <a:r>
              <a:rPr lang="ja-JP" altLang="en-US" dirty="0" smtClean="0"/>
              <a:t>歯科検診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034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高齢受診者の現状　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1444831"/>
            <a:ext cx="8915400" cy="5122224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２０１９年２月現在、日本の６０</a:t>
            </a:r>
            <a:r>
              <a:rPr kumimoji="1" lang="en-US" altLang="ja-JP" dirty="0" smtClean="0"/>
              <a:t>〜</a:t>
            </a:r>
            <a:r>
              <a:rPr kumimoji="1" lang="ja-JP" altLang="en-US" dirty="0" smtClean="0"/>
              <a:t>７９歳人口は</a:t>
            </a:r>
            <a:r>
              <a:rPr lang="ja-JP" altLang="en-US" dirty="0" smtClean="0"/>
              <a:t>３，２１２万人　２５</a:t>
            </a:r>
            <a:r>
              <a:rPr lang="en-US" altLang="ja-JP" dirty="0" smtClean="0"/>
              <a:t>.</a:t>
            </a:r>
            <a:r>
              <a:rPr lang="ja-JP" altLang="en-US" dirty="0" smtClean="0"/>
              <a:t>４％を占めています</a:t>
            </a:r>
            <a:endParaRPr lang="en-US" altLang="ja-JP" dirty="0" smtClean="0"/>
          </a:p>
          <a:p>
            <a:r>
              <a:rPr lang="ja-JP" altLang="en-US" dirty="0" smtClean="0"/>
              <a:t>雇用延長や再就職、退職後の生活へと</a:t>
            </a:r>
            <a:r>
              <a:rPr lang="ja-JP" altLang="en-US" b="1" dirty="0" smtClean="0"/>
              <a:t>環境の変動が多い</a:t>
            </a:r>
            <a:r>
              <a:rPr lang="ja-JP" altLang="en-US" dirty="0" smtClean="0"/>
              <a:t>年代と言えます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sz="2200" b="1" dirty="0" smtClean="0"/>
              <a:t>健康課題</a:t>
            </a:r>
            <a:r>
              <a:rPr kumimoji="1" lang="ja-JP" altLang="en-US" sz="2200" dirty="0" smtClean="0"/>
              <a:t>としては</a:t>
            </a:r>
            <a:r>
              <a:rPr kumimoji="1" lang="ja-JP" altLang="en-US" sz="2600" b="1" dirty="0" smtClean="0"/>
              <a:t>生活習慣病などの重症化・重複化</a:t>
            </a:r>
            <a:endParaRPr kumimoji="1" lang="en-US" altLang="ja-JP" sz="2600" b="1" dirty="0" smtClean="0"/>
          </a:p>
          <a:p>
            <a:r>
              <a:rPr kumimoji="1" lang="ja-JP" altLang="en-US" dirty="0" smtClean="0"/>
              <a:t>　　　　　　　　　　　　　　　　　に加えて</a:t>
            </a:r>
            <a:endParaRPr kumimoji="1" lang="en-US" altLang="ja-JP" dirty="0" smtClean="0"/>
          </a:p>
          <a:p>
            <a:r>
              <a:rPr kumimoji="1" lang="ja-JP" altLang="en-US" sz="2200" b="1" dirty="0" smtClean="0"/>
              <a:t>フレイル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Frailty</a:t>
            </a:r>
            <a:r>
              <a:rPr kumimoji="1" lang="ja-JP" altLang="en-US" dirty="0" smtClean="0"/>
              <a:t>（加齢と共に心身が老い衰えた状態）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sz="1700" dirty="0" smtClean="0"/>
              <a:t>１　体重減少：　意図しない年間４．５キロ </a:t>
            </a:r>
            <a:r>
              <a:rPr lang="en-US" altLang="ja-JP" sz="1700" dirty="0" smtClean="0"/>
              <a:t> 5%</a:t>
            </a:r>
            <a:r>
              <a:rPr lang="ja-JP" altLang="en-US" sz="1700" dirty="0" smtClean="0"/>
              <a:t>以上の体重減少</a:t>
            </a:r>
            <a:endParaRPr lang="en-US" altLang="ja-JP" sz="1700" dirty="0" smtClean="0"/>
          </a:p>
          <a:p>
            <a:r>
              <a:rPr lang="ja-JP" altLang="en-US" sz="1700" dirty="0" smtClean="0"/>
              <a:t>　２　疲れやすい：何をするのも面倒と週に３</a:t>
            </a:r>
            <a:r>
              <a:rPr lang="en-US" altLang="ja-JP" sz="1700" dirty="0" smtClean="0"/>
              <a:t>〜</a:t>
            </a:r>
            <a:r>
              <a:rPr lang="ja-JP" altLang="en-US" sz="1700" dirty="0" smtClean="0"/>
              <a:t>４日以上感じる</a:t>
            </a:r>
            <a:endParaRPr lang="en-US" altLang="ja-JP" sz="1700" dirty="0" smtClean="0"/>
          </a:p>
          <a:p>
            <a:r>
              <a:rPr lang="ja-JP" altLang="en-US" sz="1700" dirty="0"/>
              <a:t>　</a:t>
            </a:r>
            <a:r>
              <a:rPr lang="ja-JP" altLang="en-US" sz="1700" dirty="0" smtClean="0"/>
              <a:t>３　歩行速度の低下</a:t>
            </a:r>
            <a:endParaRPr lang="en-US" altLang="ja-JP" sz="1700" dirty="0" smtClean="0"/>
          </a:p>
          <a:p>
            <a:r>
              <a:rPr lang="ja-JP" altLang="en-US" sz="1700" dirty="0"/>
              <a:t>　</a:t>
            </a:r>
            <a:r>
              <a:rPr lang="ja-JP" altLang="en-US" sz="1700" dirty="0" smtClean="0"/>
              <a:t>４　握力の低下</a:t>
            </a:r>
            <a:endParaRPr lang="en-US" altLang="ja-JP" sz="1700" dirty="0" smtClean="0"/>
          </a:p>
          <a:p>
            <a:r>
              <a:rPr lang="ja-JP" altLang="en-US" sz="1700" dirty="0"/>
              <a:t>　</a:t>
            </a:r>
            <a:r>
              <a:rPr lang="ja-JP" altLang="en-US" sz="1700" dirty="0" smtClean="0"/>
              <a:t>５　身体活動の低下</a:t>
            </a:r>
            <a:endParaRPr lang="en-US" altLang="ja-JP" sz="1700" dirty="0" smtClean="0"/>
          </a:p>
          <a:p>
            <a:r>
              <a:rPr lang="ja-JP" altLang="en-US" sz="2200" b="1" dirty="0" smtClean="0"/>
              <a:t>認知機能低下</a:t>
            </a:r>
            <a:r>
              <a:rPr lang="ja-JP" altLang="en-US" sz="2200" dirty="0" smtClean="0"/>
              <a:t>などの頻度が高くなる</a:t>
            </a:r>
            <a:endParaRPr lang="en-US" altLang="ja-JP" sz="2200" dirty="0" smtClean="0"/>
          </a:p>
          <a:p>
            <a:r>
              <a:rPr lang="ja-JP" altLang="en-US" sz="2600" b="1" dirty="0" smtClean="0"/>
              <a:t>転職・退職などにより受診形態が変わる　</a:t>
            </a:r>
            <a:endParaRPr lang="en-US" altLang="ja-JP" sz="2600" b="1" dirty="0" smtClean="0"/>
          </a:p>
          <a:p>
            <a:endParaRPr kumimoji="1" lang="ja-JP" alt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84042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高齢受診者</a:t>
            </a:r>
            <a:r>
              <a:rPr lang="ja-JP" altLang="en-US" dirty="0"/>
              <a:t>の</a:t>
            </a:r>
            <a:r>
              <a:rPr lang="ja-JP" altLang="en-US" dirty="0" smtClean="0"/>
              <a:t>現状</a:t>
            </a:r>
            <a:r>
              <a:rPr lang="ja-JP" altLang="en-US" dirty="0"/>
              <a:t>　</a:t>
            </a:r>
            <a:r>
              <a:rPr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1658586"/>
            <a:ext cx="8915400" cy="5019305"/>
          </a:xfrm>
        </p:spPr>
        <p:txBody>
          <a:bodyPr>
            <a:normAutofit fontScale="55000" lnSpcReduction="20000"/>
          </a:bodyPr>
          <a:lstStyle/>
          <a:p>
            <a:r>
              <a:rPr kumimoji="1" lang="en-US" altLang="ja-JP" sz="2300" dirty="0" smtClean="0"/>
              <a:t>2018</a:t>
            </a:r>
            <a:r>
              <a:rPr kumimoji="1" lang="ja-JP" altLang="en-US" sz="2300" dirty="0" smtClean="0"/>
              <a:t>年「高齢者の特性を踏まえた保険事業ガイドライン」を国から発表</a:t>
            </a:r>
            <a:endParaRPr kumimoji="1" lang="en-US" altLang="ja-JP" sz="2300" dirty="0" smtClean="0"/>
          </a:p>
          <a:p>
            <a:endParaRPr kumimoji="1" lang="en-US" altLang="ja-JP" dirty="0" smtClean="0"/>
          </a:p>
          <a:p>
            <a:r>
              <a:rPr lang="ja-JP" altLang="en-US" sz="2500" dirty="0" smtClean="0"/>
              <a:t>（人間ドック学会大規模研究データ</a:t>
            </a:r>
            <a:r>
              <a:rPr lang="en-US" altLang="ja-JP" sz="2500" dirty="0" smtClean="0"/>
              <a:t>2016</a:t>
            </a:r>
            <a:r>
              <a:rPr lang="ja-JP" altLang="en-US" sz="2500" dirty="0" smtClean="0"/>
              <a:t>年　</a:t>
            </a:r>
            <a:r>
              <a:rPr lang="en-US" altLang="ja-JP" sz="2500" dirty="0" smtClean="0"/>
              <a:t>40</a:t>
            </a:r>
            <a:r>
              <a:rPr lang="ja-JP" altLang="en-US" sz="2500" dirty="0" smtClean="0"/>
              <a:t>歳以上７０代の</a:t>
            </a:r>
            <a:r>
              <a:rPr lang="en-US" altLang="ja-JP" sz="2500" dirty="0" smtClean="0"/>
              <a:t>5</a:t>
            </a:r>
            <a:r>
              <a:rPr lang="ja-JP" altLang="en-US" sz="2500" dirty="0" smtClean="0"/>
              <a:t>歳刻みの平均値・有所見率の算出）</a:t>
            </a:r>
            <a:endParaRPr lang="en-US" altLang="ja-JP" sz="2500" dirty="0"/>
          </a:p>
          <a:p>
            <a:r>
              <a:rPr kumimoji="1" lang="ja-JP" altLang="en-US" sz="3600" dirty="0" smtClean="0"/>
              <a:t>①</a:t>
            </a:r>
            <a:r>
              <a:rPr kumimoji="1" lang="ja-JP" altLang="en-US" sz="3600" b="1" dirty="0" smtClean="0"/>
              <a:t>７０歳以降受診者は激減</a:t>
            </a:r>
            <a:endParaRPr kumimoji="1" lang="en-US" altLang="ja-JP" sz="3600" b="1" dirty="0" smtClean="0"/>
          </a:p>
          <a:p>
            <a:r>
              <a:rPr lang="ja-JP" altLang="en-US" sz="3600" dirty="0" smtClean="0"/>
              <a:t>②喫煙率男女共に減少　</a:t>
            </a:r>
            <a:r>
              <a:rPr lang="en-US" altLang="ja-JP" sz="3600" dirty="0" smtClean="0"/>
              <a:t>70</a:t>
            </a:r>
            <a:r>
              <a:rPr lang="ja-JP" altLang="en-US" sz="3600" dirty="0" smtClean="0"/>
              <a:t>歳代　男　</a:t>
            </a:r>
            <a:r>
              <a:rPr lang="en-US" altLang="ja-JP" sz="3600" dirty="0" smtClean="0"/>
              <a:t>10,2% </a:t>
            </a:r>
            <a:r>
              <a:rPr lang="ja-JP" altLang="en-US" sz="3600" dirty="0" smtClean="0"/>
              <a:t>、</a:t>
            </a:r>
            <a:r>
              <a:rPr lang="en-US" altLang="ja-JP" sz="3600" dirty="0" smtClean="0"/>
              <a:t>    80</a:t>
            </a:r>
            <a:r>
              <a:rPr lang="ja-JP" altLang="en-US" sz="3600" dirty="0" smtClean="0"/>
              <a:t>歳代　</a:t>
            </a:r>
            <a:r>
              <a:rPr lang="en-US" altLang="ja-JP" sz="3600" dirty="0" smtClean="0"/>
              <a:t>5,5</a:t>
            </a:r>
            <a:r>
              <a:rPr lang="ja-JP" altLang="en-US" sz="3600" dirty="0" smtClean="0"/>
              <a:t>％</a:t>
            </a:r>
            <a:endParaRPr lang="en-US" altLang="ja-JP" sz="3600" dirty="0" smtClean="0"/>
          </a:p>
          <a:p>
            <a:r>
              <a:rPr lang="ja-JP" altLang="en-US" sz="3600" dirty="0" smtClean="0"/>
              <a:t>③飲酒割合も低下　</a:t>
            </a:r>
            <a:endParaRPr lang="en-US" altLang="ja-JP" sz="3600" dirty="0" smtClean="0"/>
          </a:p>
          <a:p>
            <a:r>
              <a:rPr lang="ja-JP" altLang="en-US" sz="3600" dirty="0" smtClean="0"/>
              <a:t>④運動実施率　男</a:t>
            </a:r>
            <a:r>
              <a:rPr lang="en-US" altLang="ja-JP" sz="3600" dirty="0" smtClean="0"/>
              <a:t>70〜84</a:t>
            </a:r>
            <a:r>
              <a:rPr lang="ja-JP" altLang="en-US" sz="3600" dirty="0" smtClean="0"/>
              <a:t>歳代　</a:t>
            </a:r>
            <a:r>
              <a:rPr lang="en-US" altLang="ja-JP" sz="3600" dirty="0" smtClean="0"/>
              <a:t>50</a:t>
            </a:r>
            <a:r>
              <a:rPr lang="ja-JP" altLang="en-US" sz="3600" dirty="0" smtClean="0"/>
              <a:t>％超え　　女性</a:t>
            </a:r>
            <a:r>
              <a:rPr lang="en-US" altLang="ja-JP" sz="3600" dirty="0" smtClean="0"/>
              <a:t>70</a:t>
            </a:r>
            <a:r>
              <a:rPr lang="ja-JP" altLang="en-US" sz="3600" dirty="0" smtClean="0"/>
              <a:t>歳代　</a:t>
            </a:r>
            <a:r>
              <a:rPr lang="en-US" altLang="ja-JP" sz="3600" dirty="0" smtClean="0"/>
              <a:t>46,8%</a:t>
            </a:r>
          </a:p>
          <a:p>
            <a:r>
              <a:rPr lang="ja-JP" altLang="en-US" sz="3600" dirty="0" smtClean="0"/>
              <a:t>⑤検査値　体重と</a:t>
            </a:r>
            <a:r>
              <a:rPr lang="en-US" altLang="ja-JP" sz="3600" dirty="0" smtClean="0"/>
              <a:t>BMI</a:t>
            </a:r>
            <a:r>
              <a:rPr lang="ja-JP" altLang="en-US" sz="3600" dirty="0" smtClean="0"/>
              <a:t>か加齢と共に減少</a:t>
            </a:r>
            <a:endParaRPr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en-US" altLang="ja-JP" sz="3600" dirty="0" smtClean="0"/>
              <a:t>SBP</a:t>
            </a:r>
            <a:r>
              <a:rPr lang="ja-JP" altLang="en-US" sz="3600" dirty="0" smtClean="0"/>
              <a:t>（収縮期血圧</a:t>
            </a:r>
            <a:r>
              <a:rPr lang="en-US" altLang="ja-JP" sz="3600" dirty="0" smtClean="0"/>
              <a:t>Systolic Blood Pressure</a:t>
            </a:r>
            <a:r>
              <a:rPr lang="ja-JP" altLang="en-US" sz="3600" dirty="0" smtClean="0"/>
              <a:t>）平均値所見率上昇</a:t>
            </a:r>
            <a:endParaRPr lang="en-US" altLang="ja-JP" sz="3600" dirty="0" smtClean="0"/>
          </a:p>
          <a:p>
            <a:r>
              <a:rPr kumimoji="1" lang="en-US" altLang="ja-JP" sz="3600" dirty="0" smtClean="0"/>
              <a:t>    DBP</a:t>
            </a:r>
            <a:r>
              <a:rPr lang="ja-JP" altLang="en-US" sz="3600" dirty="0"/>
              <a:t>（</a:t>
            </a:r>
            <a:r>
              <a:rPr kumimoji="1" lang="ja-JP" altLang="en-US" sz="3600" dirty="0" smtClean="0"/>
              <a:t>拡張期高血圧</a:t>
            </a:r>
            <a:r>
              <a:rPr kumimoji="1" lang="en-US" altLang="ja-JP" sz="3600" dirty="0" smtClean="0"/>
              <a:t>Diastolic</a:t>
            </a:r>
            <a:r>
              <a:rPr kumimoji="1" lang="ja-JP" altLang="en-US" sz="3600" dirty="0" smtClean="0"/>
              <a:t> </a:t>
            </a:r>
            <a:r>
              <a:rPr kumimoji="1" lang="en-US" altLang="ja-JP" sz="3600" dirty="0" smtClean="0"/>
              <a:t>Blood</a:t>
            </a:r>
            <a:r>
              <a:rPr kumimoji="1" lang="ja-JP" altLang="en-US" sz="3600" dirty="0" smtClean="0"/>
              <a:t> </a:t>
            </a:r>
            <a:r>
              <a:rPr kumimoji="1" lang="en-US" altLang="ja-JP" sz="3600" dirty="0" smtClean="0"/>
              <a:t>Pressure</a:t>
            </a:r>
            <a:r>
              <a:rPr kumimoji="1" lang="ja-JP" altLang="en-US" sz="3600" dirty="0" smtClean="0"/>
              <a:t>）男</a:t>
            </a:r>
            <a:r>
              <a:rPr kumimoji="1" lang="en-US" altLang="ja-JP" sz="3600" dirty="0" smtClean="0"/>
              <a:t>50</a:t>
            </a:r>
            <a:r>
              <a:rPr kumimoji="1" lang="ja-JP" altLang="en-US" sz="3600" dirty="0" smtClean="0"/>
              <a:t>代・女</a:t>
            </a:r>
            <a:r>
              <a:rPr kumimoji="1" lang="en-US" altLang="ja-JP" sz="3600" dirty="0" smtClean="0"/>
              <a:t>60</a:t>
            </a:r>
            <a:r>
              <a:rPr kumimoji="1" lang="ja-JP" altLang="en-US" sz="3600" dirty="0" smtClean="0"/>
              <a:t>代ピーク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　脂質系・肝機能は高齢者の方が良好</a:t>
            </a:r>
            <a:endParaRPr lang="en-US" altLang="ja-JP" sz="3600" dirty="0" smtClean="0"/>
          </a:p>
          <a:p>
            <a:r>
              <a:rPr kumimoji="1" lang="ja-JP" altLang="en-US" sz="3600" dirty="0"/>
              <a:t>　</a:t>
            </a:r>
            <a:r>
              <a:rPr kumimoji="1" lang="ja-JP" altLang="en-US" sz="3600" dirty="0" smtClean="0"/>
              <a:t>糖代謝　</a:t>
            </a:r>
            <a:r>
              <a:rPr kumimoji="1" lang="en-US" altLang="ja-JP" sz="3600" dirty="0" smtClean="0"/>
              <a:t>60</a:t>
            </a:r>
            <a:r>
              <a:rPr kumimoji="1" lang="ja-JP" altLang="en-US" sz="3600" dirty="0" smtClean="0"/>
              <a:t>歳代以降プラトー</a:t>
            </a:r>
            <a:endParaRPr kumimoji="1"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尿酸　男　低下　　女　上昇傾向　　</a:t>
            </a:r>
            <a:r>
              <a:rPr lang="ja-JP" altLang="en-US" sz="3200" dirty="0"/>
              <a:t>　</a:t>
            </a:r>
            <a:r>
              <a:rPr lang="ja-JP" altLang="en-US" sz="3200" dirty="0" smtClean="0"/>
              <a:t>　　　　　　　　　など　　　　　　　　　　　　　　　</a:t>
            </a:r>
            <a:r>
              <a:rPr lang="ja-JP" altLang="en-US" dirty="0" smtClean="0"/>
              <a:t>　　　　　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915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高齢受診者</a:t>
            </a:r>
            <a:r>
              <a:rPr lang="ja-JP" altLang="en-US" dirty="0"/>
              <a:t>の</a:t>
            </a:r>
            <a:r>
              <a:rPr lang="ja-JP" altLang="en-US" dirty="0" smtClean="0"/>
              <a:t>現状　健</a:t>
            </a:r>
            <a:r>
              <a:rPr lang="ja-JP" altLang="en-US" dirty="0"/>
              <a:t>診のあり方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02873" y="2133599"/>
            <a:ext cx="9462654" cy="4385953"/>
          </a:xfrm>
        </p:spPr>
        <p:txBody>
          <a:bodyPr>
            <a:noAutofit/>
          </a:bodyPr>
          <a:lstStyle/>
          <a:p>
            <a:r>
              <a:rPr kumimoji="1" lang="ja-JP" altLang="en-US" sz="2400" dirty="0" smtClean="0"/>
              <a:t>人間ドックを受診される高齢者の生活習慣は良好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糖・脂質代謝・肝機能・尿酸等は若年よりも平均値、有所見率　　は低い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健康な生活習慣を維持している可能性あり</a:t>
            </a:r>
            <a:endParaRPr kumimoji="1" lang="en-US" altLang="ja-JP" sz="2400" dirty="0" smtClean="0"/>
          </a:p>
          <a:p>
            <a:endParaRPr lang="en-US" altLang="ja-JP" sz="2400" dirty="0"/>
          </a:p>
          <a:p>
            <a:r>
              <a:rPr kumimoji="1" lang="ja-JP" altLang="en-US" sz="2400" dirty="0" smtClean="0"/>
              <a:t>医療費は未受診者に比べ低いとの結果</a:t>
            </a:r>
            <a:r>
              <a:rPr lang="ja-JP" altLang="en-US" sz="2400" dirty="0"/>
              <a:t>　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今後の国の方針　特定健診標準質問票に代えて、フレイルや認知機能、社会参加、ソーシャルサポートを含む高齢者用の質問票を公開した→今後の活用に期待！</a:t>
            </a: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9617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お勧めしたいオプション検査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b="1" dirty="0" smtClean="0"/>
              <a:t>大腸内視鏡検査</a:t>
            </a:r>
            <a:endParaRPr kumimoji="1" lang="en-US" altLang="ja-JP" sz="3600" b="1" dirty="0" smtClean="0"/>
          </a:p>
          <a:p>
            <a:endParaRPr kumimoji="1" lang="en-US" altLang="ja-JP" sz="3600" b="1" dirty="0" smtClean="0"/>
          </a:p>
          <a:p>
            <a:r>
              <a:rPr lang="ja-JP" altLang="en-US" sz="2800" dirty="0" smtClean="0"/>
              <a:t>上部消化管（胃）と同日で検査可能</a:t>
            </a:r>
            <a:endParaRPr lang="en-US" altLang="ja-JP" sz="2800" dirty="0" smtClean="0"/>
          </a:p>
          <a:p>
            <a:r>
              <a:rPr lang="ja-JP" altLang="en-US" sz="2800" dirty="0" smtClean="0"/>
              <a:t>鎮静剤</a:t>
            </a:r>
            <a:r>
              <a:rPr kumimoji="1" lang="ja-JP" altLang="en-US" sz="2800" dirty="0" smtClean="0"/>
              <a:t>使用で苦痛のない検査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女性にもぜひ受けて欲しい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447965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人間ドック学会においてのテーマ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dirty="0" smtClean="0"/>
              <a:t>２０１９年７月２５</a:t>
            </a:r>
            <a:r>
              <a:rPr kumimoji="1" lang="en-US" altLang="ja-JP" sz="3200" dirty="0" smtClean="0"/>
              <a:t>〜</a:t>
            </a:r>
            <a:r>
              <a:rPr kumimoji="1" lang="ja-JP" altLang="en-US" sz="3200" dirty="0" smtClean="0"/>
              <a:t>２６日　</a:t>
            </a:r>
            <a:endParaRPr kumimoji="1" lang="en-US" altLang="ja-JP" sz="32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dirty="0" smtClean="0"/>
              <a:t>第</a:t>
            </a:r>
            <a:r>
              <a:rPr kumimoji="1" lang="en-US" altLang="ja-JP" sz="3200" dirty="0" smtClean="0"/>
              <a:t>60</a:t>
            </a:r>
            <a:r>
              <a:rPr kumimoji="1" lang="ja-JP" altLang="en-US" sz="3200" dirty="0" smtClean="0"/>
              <a:t>回人間ドック学会開催　：岡山市</a:t>
            </a:r>
            <a:endParaRPr kumimoji="1" lang="en-US" altLang="ja-JP" sz="32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3200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dirty="0" smtClean="0"/>
              <a:t>「働く世代のがん対策」</a:t>
            </a:r>
            <a:endParaRPr kumimoji="1" lang="en-US" altLang="ja-JP" sz="3200" dirty="0" smtClean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dirty="0" smtClean="0"/>
              <a:t>　</a:t>
            </a:r>
            <a:endParaRPr kumimoji="1" lang="en-US" altLang="ja-JP" sz="3200" dirty="0" smtClean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dirty="0" smtClean="0"/>
              <a:t>「健康長寿を目指して」</a:t>
            </a:r>
            <a:endParaRPr kumimoji="1" lang="en-US" altLang="ja-JP" sz="3200" dirty="0" smtClean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3200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2737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841999"/>
          </a:xfrm>
        </p:spPr>
        <p:txBody>
          <a:bodyPr/>
          <a:lstStyle/>
          <a:p>
            <a:r>
              <a:rPr lang="ja-JP" altLang="en-US" dirty="0" smtClean="0"/>
              <a:t>今後の人間ドックにおいての取り組み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ja-JP" altLang="en-US" sz="3800" b="1" dirty="0" smtClean="0"/>
              <a:t>膵癌早期発見</a:t>
            </a:r>
            <a:endParaRPr lang="en-US" altLang="ja-JP" sz="3800" b="1" dirty="0" smtClean="0"/>
          </a:p>
          <a:p>
            <a:r>
              <a:rPr lang="ja-JP" altLang="en-US" sz="4000" dirty="0"/>
              <a:t>　</a:t>
            </a:r>
            <a:r>
              <a:rPr lang="ja-JP" altLang="en-US" sz="4000" dirty="0" smtClean="0"/>
              <a:t>　</a:t>
            </a:r>
            <a:r>
              <a:rPr lang="ja-JP" altLang="en-US" sz="3200" dirty="0" smtClean="0"/>
              <a:t>腫瘍径１㎝以下では</a:t>
            </a:r>
            <a:r>
              <a:rPr lang="en-US" altLang="ja-JP" sz="3200" dirty="0" smtClean="0"/>
              <a:t>80</a:t>
            </a:r>
            <a:r>
              <a:rPr lang="ja-JP" altLang="en-US" sz="3200" dirty="0" smtClean="0"/>
              <a:t>％以上の五年生存率が期待できる</a:t>
            </a:r>
            <a:endParaRPr lang="en-US" altLang="ja-JP" sz="3200" dirty="0"/>
          </a:p>
          <a:p>
            <a:r>
              <a:rPr lang="ja-JP" altLang="en-US" sz="3200" dirty="0" smtClean="0"/>
              <a:t>　　</a:t>
            </a:r>
            <a:r>
              <a:rPr lang="en-US" altLang="ja-JP" sz="3200" dirty="0" smtClean="0"/>
              <a:t>  </a:t>
            </a:r>
            <a:r>
              <a:rPr lang="ja-JP" altLang="en-US" sz="3200" dirty="0" smtClean="0"/>
              <a:t>膵管拡張、嚢胞などを見逃さない</a:t>
            </a:r>
            <a:endParaRPr lang="en-US" altLang="ja-JP" sz="3200" dirty="0" smtClean="0"/>
          </a:p>
          <a:p>
            <a:endParaRPr lang="en-US" altLang="ja-JP" sz="4000" dirty="0"/>
          </a:p>
          <a:p>
            <a:r>
              <a:rPr kumimoji="1" lang="ja-JP" altLang="en-US" sz="4000" b="1" dirty="0" smtClean="0"/>
              <a:t>遺伝学的検査</a:t>
            </a:r>
            <a:endParaRPr kumimoji="1" lang="en-US" altLang="ja-JP" sz="4000" b="1" dirty="0" smtClean="0"/>
          </a:p>
          <a:p>
            <a:r>
              <a:rPr lang="ja-JP" altLang="en-US" sz="3200" dirty="0" smtClean="0"/>
              <a:t>　　自分の遺伝学的特性を知って生きる</a:t>
            </a:r>
            <a:endParaRPr kumimoji="1" lang="en-US" altLang="ja-JP" sz="3200" dirty="0" smtClean="0"/>
          </a:p>
          <a:p>
            <a:endParaRPr lang="en-US" altLang="ja-JP" sz="4000" dirty="0"/>
          </a:p>
          <a:p>
            <a:r>
              <a:rPr kumimoji="1" lang="ja-JP" altLang="en-US" sz="4500" b="1" dirty="0" smtClean="0"/>
              <a:t>そして免疫療法</a:t>
            </a:r>
            <a:endParaRPr kumimoji="1" lang="en-US" altLang="ja-JP" sz="4500" b="1" dirty="0" smtClean="0"/>
          </a:p>
          <a:p>
            <a:r>
              <a:rPr lang="ja-JP" altLang="en-US" sz="4000" dirty="0"/>
              <a:t>　</a:t>
            </a:r>
            <a:r>
              <a:rPr lang="ja-JP" altLang="en-US" sz="4000" dirty="0" smtClean="0"/>
              <a:t>　</a:t>
            </a:r>
            <a:r>
              <a:rPr lang="ja-JP" altLang="en-US" sz="3200" dirty="0" smtClean="0"/>
              <a:t>自己免疫で癌を抑制していく</a:t>
            </a:r>
            <a:endParaRPr kumimoji="1" lang="en-US" altLang="ja-JP" sz="3200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6649239"/>
      </p:ext>
    </p:extLst>
  </p:cSld>
  <p:clrMapOvr>
    <a:masterClrMapping/>
  </p:clrMapOvr>
</p:sld>
</file>

<file path=ppt/theme/theme1.xml><?xml version="1.0" encoding="utf-8"?>
<a:theme xmlns:a="http://schemas.openxmlformats.org/drawingml/2006/main" name="ウィスプ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ウィスプ</Template>
  <TotalTime>1863</TotalTime>
  <Words>239</Words>
  <Application>Microsoft Office PowerPoint</Application>
  <PresentationFormat>ワイド画面</PresentationFormat>
  <Paragraphs>103</Paragraphs>
  <Slides>11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メイリオ</vt:lpstr>
      <vt:lpstr>Yu Gothic</vt:lpstr>
      <vt:lpstr>Arial</vt:lpstr>
      <vt:lpstr>Century Gothic</vt:lpstr>
      <vt:lpstr>Wingdings 3</vt:lpstr>
      <vt:lpstr>ウィスプ</vt:lpstr>
      <vt:lpstr>これからの  健康予防と人間ドック受診 </vt:lpstr>
      <vt:lpstr>自己紹介をいたします</vt:lpstr>
      <vt:lpstr>健診受けていますか？ 　　たくさんの健診種類があります</vt:lpstr>
      <vt:lpstr>高齢受診者の現状　１</vt:lpstr>
      <vt:lpstr>高齢受診者の現状　２</vt:lpstr>
      <vt:lpstr>高齢受診者の現状　健診のあり方　</vt:lpstr>
      <vt:lpstr>お勧めしたいオプション検査</vt:lpstr>
      <vt:lpstr>人間ドック学会においてのテーマ</vt:lpstr>
      <vt:lpstr>今後の人間ドックにおいての取り組み</vt:lpstr>
      <vt:lpstr>いずれにしても・・・100年を健康に生きるために</vt:lpstr>
      <vt:lpstr>ご静聴ありがとうございました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これからの  健康予防と人間ドック受診</dc:title>
  <dc:creator>砂子澤 敏子</dc:creator>
  <cp:lastModifiedBy>塩﨑 芳郎</cp:lastModifiedBy>
  <cp:revision>26</cp:revision>
  <dcterms:created xsi:type="dcterms:W3CDTF">2019-07-26T23:16:37Z</dcterms:created>
  <dcterms:modified xsi:type="dcterms:W3CDTF">2019-08-31T06:24:04Z</dcterms:modified>
</cp:coreProperties>
</file>